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77" r:id="rId4"/>
    <p:sldId id="289" r:id="rId5"/>
    <p:sldId id="287" r:id="rId6"/>
    <p:sldId id="279" r:id="rId7"/>
    <p:sldId id="281" r:id="rId8"/>
    <p:sldId id="282" r:id="rId9"/>
    <p:sldId id="284" r:id="rId10"/>
    <p:sldId id="283" r:id="rId11"/>
    <p:sldId id="285" r:id="rId12"/>
    <p:sldId id="288" r:id="rId13"/>
    <p:sldId id="290" r:id="rId14"/>
    <p:sldId id="276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9" autoAdjust="0"/>
  </p:normalViewPr>
  <p:slideViewPr>
    <p:cSldViewPr>
      <p:cViewPr>
        <p:scale>
          <a:sx n="100" d="100"/>
          <a:sy n="100" d="100"/>
        </p:scale>
        <p:origin x="210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97E077-462F-45E6-BAE9-FF4E80AB7431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F8B267-A8ED-4EC1-878F-6558FF45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CF7993-FB9E-419A-A3E9-3ABFDCFE8D3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DCE5B-02FF-48DE-BB9B-C9AAB886215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F172-C5E7-4FB4-8DAD-BC900E5ADADF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B63D1-03F5-4E1B-AAF1-6211B8E22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B4534-6F95-401A-9A4C-81A01297B40E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0C5B4-1B2B-4748-9721-626032425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16285-DCD4-4B1A-A2F1-77A7CE9B36EC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C9030-F371-4440-B93C-17DA8B9B2E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3DDA-780D-4CB7-8D26-D3AEA44E15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9F4B-C0AA-4FF3-92B2-7F359485AE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0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E082-7ED2-485B-8BE9-DC75A1639D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9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4589-929A-46D4-86BA-2C281E3568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8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E805-5A08-4E96-83C5-113E840653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3C22-815B-496D-9AEA-307F82FFAE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860A-ADC7-413D-A6DA-D3F4061306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7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3FE5-D919-470D-8846-B6A40A8726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3E463-7E33-440D-915B-56F4A022B1CB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08D63-BDF0-443D-9DC1-214F95346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CB6A-BC0C-4C4A-9720-D541148991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8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C1FF-BD73-47CA-B3AF-DCAFC86D1C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1AD8-588B-43EC-BAB1-15FE9DB142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0E50-AD32-4267-9CD5-004240727DCE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6BD4-FF8C-479A-8F7C-562358449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D705A-C35B-471E-B280-91F75D17A88E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A2D97-A2AE-452A-8BD6-BC1E4B8F3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774BA-C7CF-4F36-B41C-701DF43B4131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11E25-DE4F-4FBA-9061-E3A44D15EB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E7C81-9623-4913-9D05-4BB2607F2856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4ABCD-A3FA-498F-8022-F9AC6AE5B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C3FCB-482A-49EC-AF84-8B19AE97ECB5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603E5-F166-4D09-B017-140F78E9BB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CC6F9-F3EE-46E5-B299-2C8C03026009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C3C6-77C5-4473-AFC1-52BD60D07F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A269F-A097-4DB9-B890-645C80B14772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EDBF2-A4A8-4BBA-B579-DFF8B402F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82846F-6959-418D-8FDC-2149C34F1909}" type="datetimeFigureOut">
              <a:rPr lang="en-US" smtClean="0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63B11-86CB-4ABB-A6F9-631E8228E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F96D0A3-477B-4A93-8DBB-6792AF891C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l.orst.edu/~waring/Publications/pdf/Waring_Coops_Running%202011%20RSE.pdf" TargetMode="External"/><Relationship Id="rId3" Type="http://schemas.openxmlformats.org/officeDocument/2006/relationships/hyperlink" Target="http://www.fsl.orst.edu/~waring/Publications/pdf/Mathys%20et%20al%202014%20.pdf" TargetMode="External"/><Relationship Id="rId7" Type="http://schemas.openxmlformats.org/officeDocument/2006/relationships/hyperlink" Target="http://www.fsl.orst.edu/~waring/Publications/pdf/Coops%20Wulder%20Waring%202012.pdf" TargetMode="External"/><Relationship Id="rId2" Type="http://schemas.openxmlformats.org/officeDocument/2006/relationships/hyperlink" Target="http://www.fsl.orst.edu/~waring/Publications/pdf/forests-05-00518%20(5)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sl.orst.edu/~waring/Publications/pdf/Peterman%20et%20al%202013.pdf" TargetMode="External"/><Relationship Id="rId5" Type="http://schemas.openxmlformats.org/officeDocument/2006/relationships/hyperlink" Target="http://www.fsl.orst.edu/~waring/Publications/pdf/Coops%20et%20al%202012%20RSE.pdf" TargetMode="External"/><Relationship Id="rId4" Type="http://schemas.openxmlformats.org/officeDocument/2006/relationships/hyperlink" Target="http://www.fsl.orst.edu/~waring/Publications/pdf/Smettem_etal_GCB_2013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 descr="Capilano 0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514350"/>
            <a:ext cx="8153400" cy="1695450"/>
          </a:xfrm>
          <a:effectLst>
            <a:outerShdw dist="35921" dir="2700000" algn="ctr" rotWithShape="0">
              <a:srgbClr val="FFFFCC"/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Mapping of stress on native tree species across western U.S.A. &amp; Canada: interpretation of climatically-induced changes using a physiologically-based approach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8534400" cy="3048000"/>
          </a:xfrm>
          <a:effectLst>
            <a:outerShdw dist="17961" dir="2700000" algn="ctr" rotWithShape="0">
              <a:srgbClr val="FFFFCC"/>
            </a:outerShdw>
          </a:effectLst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3600"/>
                </a:solidFill>
              </a:rPr>
              <a:t>Richard Waring</a:t>
            </a:r>
            <a:r>
              <a:rPr lang="en-US" b="1" baseline="30000" dirty="0">
                <a:solidFill>
                  <a:srgbClr val="003600"/>
                </a:solidFill>
              </a:rPr>
              <a:t>1</a:t>
            </a:r>
            <a:endParaRPr lang="en-US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3600"/>
                </a:solidFill>
              </a:rPr>
              <a:t>Nicholas </a:t>
            </a:r>
            <a:r>
              <a:rPr lang="en-US" b="1" dirty="0" smtClean="0">
                <a:solidFill>
                  <a:srgbClr val="003600"/>
                </a:solidFill>
              </a:rPr>
              <a:t>Coops</a:t>
            </a:r>
            <a:r>
              <a:rPr lang="en-US" b="1" baseline="30000" dirty="0" smtClean="0">
                <a:solidFill>
                  <a:srgbClr val="003600"/>
                </a:solidFill>
              </a:rPr>
              <a:t>2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600"/>
                </a:solidFill>
              </a:rPr>
              <a:t>   Amanda </a:t>
            </a:r>
            <a:r>
              <a:rPr lang="en-US" b="1" dirty="0" err="1" smtClean="0">
                <a:solidFill>
                  <a:srgbClr val="003600"/>
                </a:solidFill>
              </a:rPr>
              <a:t>Mathys</a:t>
            </a:r>
            <a:r>
              <a:rPr lang="en-US" b="1" dirty="0" smtClean="0">
                <a:solidFill>
                  <a:srgbClr val="003600"/>
                </a:solidFill>
              </a:rPr>
              <a:t> </a:t>
            </a:r>
            <a:r>
              <a:rPr lang="en-US" b="1" baseline="30000" dirty="0" smtClean="0">
                <a:solidFill>
                  <a:srgbClr val="003600"/>
                </a:solidFill>
              </a:rPr>
              <a:t>2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600"/>
                </a:solidFill>
              </a:rPr>
              <a:t>Thomas Hilker</a:t>
            </a:r>
            <a:r>
              <a:rPr lang="en-US" b="1" baseline="30000" dirty="0" smtClean="0">
                <a:solidFill>
                  <a:srgbClr val="003600"/>
                </a:solidFill>
              </a:rPr>
              <a:t>1</a:t>
            </a:r>
            <a:endParaRPr lang="en-US" b="1" baseline="30000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600"/>
                </a:solidFill>
              </a:rPr>
              <a:t>     Wendy Peterman</a:t>
            </a:r>
            <a:r>
              <a:rPr lang="en-US" b="1" baseline="30000" dirty="0" smtClean="0">
                <a:solidFill>
                  <a:srgbClr val="003600"/>
                </a:solidFill>
              </a:rPr>
              <a:t>3</a:t>
            </a:r>
            <a:endParaRPr lang="en-US" b="1" baseline="30000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baseline="30000" dirty="0">
                <a:solidFill>
                  <a:srgbClr val="003600"/>
                </a:solidFill>
              </a:rPr>
              <a:t>1 </a:t>
            </a:r>
            <a:r>
              <a:rPr lang="en-US" sz="2400" b="1" i="1" dirty="0">
                <a:solidFill>
                  <a:srgbClr val="003600"/>
                </a:solidFill>
              </a:rPr>
              <a:t>Oregon State University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baseline="30000" dirty="0">
                <a:solidFill>
                  <a:srgbClr val="003600"/>
                </a:solidFill>
              </a:rPr>
              <a:t>      2 </a:t>
            </a:r>
            <a:r>
              <a:rPr lang="en-US" sz="2400" b="1" i="1" dirty="0">
                <a:solidFill>
                  <a:srgbClr val="003600"/>
                </a:solidFill>
              </a:rPr>
              <a:t>University of British </a:t>
            </a:r>
            <a:r>
              <a:rPr lang="en-US" sz="2400" b="1" i="1" dirty="0" smtClean="0">
                <a:solidFill>
                  <a:srgbClr val="003600"/>
                </a:solidFill>
              </a:rPr>
              <a:t>Columbia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i="1" baseline="30000" dirty="0" smtClean="0">
                <a:solidFill>
                  <a:srgbClr val="003600"/>
                </a:solidFill>
              </a:rPr>
              <a:t>3</a:t>
            </a:r>
            <a:r>
              <a:rPr lang="en-US" sz="2400" b="1" i="1" dirty="0" smtClean="0">
                <a:solidFill>
                  <a:srgbClr val="003600"/>
                </a:solidFill>
              </a:rPr>
              <a:t>Conservation Biology Institute</a:t>
            </a:r>
            <a:endParaRPr lang="en-US" sz="2400" b="1" i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baseline="30000" dirty="0">
              <a:solidFill>
                <a:srgbClr val="003600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>
              <a:solidFill>
                <a:srgbClr val="003600"/>
              </a:solidFill>
              <a:latin typeface="Times New Roman" pitchFamily="18" charset="0"/>
            </a:endParaRPr>
          </a:p>
        </p:txBody>
      </p:sp>
      <p:pic>
        <p:nvPicPr>
          <p:cNvPr id="14340" name="Picture 4" descr="ubc_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721350"/>
            <a:ext cx="677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osu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72188"/>
            <a:ext cx="16129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239000" y="5715000"/>
            <a:ext cx="914400" cy="930275"/>
            <a:chOff x="4560" y="3648"/>
            <a:chExt cx="576" cy="586"/>
          </a:xfrm>
        </p:grpSpPr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4560" y="3648"/>
              <a:ext cx="576" cy="576"/>
              <a:chOff x="4464" y="3552"/>
              <a:chExt cx="672" cy="672"/>
            </a:xfrm>
          </p:grpSpPr>
          <p:sp>
            <p:nvSpPr>
              <p:cNvPr id="14346" name="Rectangle 8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672" cy="6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4347" name="Group 9"/>
              <p:cNvGrpSpPr>
                <a:grpSpLocks/>
              </p:cNvGrpSpPr>
              <p:nvPr/>
            </p:nvGrpSpPr>
            <p:grpSpPr bwMode="auto">
              <a:xfrm>
                <a:off x="4512" y="3600"/>
                <a:ext cx="576" cy="576"/>
                <a:chOff x="3390" y="2076"/>
                <a:chExt cx="1584" cy="1584"/>
              </a:xfrm>
            </p:grpSpPr>
            <p:sp>
              <p:nvSpPr>
                <p:cNvPr id="14348" name="Rectangle 10"/>
                <p:cNvSpPr>
                  <a:spLocks noChangeArrowheads="1"/>
                </p:cNvSpPr>
                <p:nvPr/>
              </p:nvSpPr>
              <p:spPr bwMode="auto">
                <a:xfrm>
                  <a:off x="3390" y="2853"/>
                  <a:ext cx="1584" cy="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4349" name="Group 11"/>
                <p:cNvGrpSpPr>
                  <a:grpSpLocks/>
                </p:cNvGrpSpPr>
                <p:nvPr/>
              </p:nvGrpSpPr>
              <p:grpSpPr bwMode="auto">
                <a:xfrm>
                  <a:off x="3606" y="2076"/>
                  <a:ext cx="1152" cy="1584"/>
                  <a:chOff x="3606" y="2076"/>
                  <a:chExt cx="1152" cy="1584"/>
                </a:xfrm>
              </p:grpSpPr>
              <p:sp>
                <p:nvSpPr>
                  <p:cNvPr id="14350" name="Freeform 12"/>
                  <p:cNvSpPr>
                    <a:spLocks/>
                  </p:cNvSpPr>
                  <p:nvPr/>
                </p:nvSpPr>
                <p:spPr bwMode="auto">
                  <a:xfrm>
                    <a:off x="3606" y="2283"/>
                    <a:ext cx="522" cy="522"/>
                  </a:xfrm>
                  <a:custGeom>
                    <a:avLst/>
                    <a:gdLst>
                      <a:gd name="T0" fmla="*/ 387 w 283"/>
                      <a:gd name="T1" fmla="*/ 963 h 283"/>
                      <a:gd name="T2" fmla="*/ 408 w 283"/>
                      <a:gd name="T3" fmla="*/ 854 h 283"/>
                      <a:gd name="T4" fmla="*/ 452 w 283"/>
                      <a:gd name="T5" fmla="*/ 754 h 283"/>
                      <a:gd name="T6" fmla="*/ 511 w 283"/>
                      <a:gd name="T7" fmla="*/ 660 h 283"/>
                      <a:gd name="T8" fmla="*/ 579 w 283"/>
                      <a:gd name="T9" fmla="*/ 579 h 283"/>
                      <a:gd name="T10" fmla="*/ 660 w 283"/>
                      <a:gd name="T11" fmla="*/ 511 h 283"/>
                      <a:gd name="T12" fmla="*/ 754 w 283"/>
                      <a:gd name="T13" fmla="*/ 456 h 283"/>
                      <a:gd name="T14" fmla="*/ 854 w 283"/>
                      <a:gd name="T15" fmla="*/ 415 h 283"/>
                      <a:gd name="T16" fmla="*/ 963 w 283"/>
                      <a:gd name="T17" fmla="*/ 387 h 283"/>
                      <a:gd name="T18" fmla="*/ 963 w 283"/>
                      <a:gd name="T19" fmla="*/ 0 h 283"/>
                      <a:gd name="T20" fmla="*/ 871 w 283"/>
                      <a:gd name="T21" fmla="*/ 11 h 283"/>
                      <a:gd name="T22" fmla="*/ 777 w 283"/>
                      <a:gd name="T23" fmla="*/ 33 h 283"/>
                      <a:gd name="T24" fmla="*/ 688 w 283"/>
                      <a:gd name="T25" fmla="*/ 65 h 283"/>
                      <a:gd name="T26" fmla="*/ 601 w 283"/>
                      <a:gd name="T27" fmla="*/ 101 h 283"/>
                      <a:gd name="T28" fmla="*/ 520 w 283"/>
                      <a:gd name="T29" fmla="*/ 142 h 283"/>
                      <a:gd name="T30" fmla="*/ 446 w 283"/>
                      <a:gd name="T31" fmla="*/ 194 h 283"/>
                      <a:gd name="T32" fmla="*/ 374 w 283"/>
                      <a:gd name="T33" fmla="*/ 249 h 283"/>
                      <a:gd name="T34" fmla="*/ 310 w 283"/>
                      <a:gd name="T35" fmla="*/ 310 h 283"/>
                      <a:gd name="T36" fmla="*/ 249 w 283"/>
                      <a:gd name="T37" fmla="*/ 378 h 283"/>
                      <a:gd name="T38" fmla="*/ 190 w 283"/>
                      <a:gd name="T39" fmla="*/ 448 h 283"/>
                      <a:gd name="T40" fmla="*/ 140 w 283"/>
                      <a:gd name="T41" fmla="*/ 528 h 283"/>
                      <a:gd name="T42" fmla="*/ 96 w 283"/>
                      <a:gd name="T43" fmla="*/ 605 h 283"/>
                      <a:gd name="T44" fmla="*/ 61 w 283"/>
                      <a:gd name="T45" fmla="*/ 688 h 283"/>
                      <a:gd name="T46" fmla="*/ 33 w 283"/>
                      <a:gd name="T47" fmla="*/ 777 h 283"/>
                      <a:gd name="T48" fmla="*/ 11 w 283"/>
                      <a:gd name="T49" fmla="*/ 871 h 283"/>
                      <a:gd name="T50" fmla="*/ 0 w 283"/>
                      <a:gd name="T51" fmla="*/ 963 h 283"/>
                      <a:gd name="T52" fmla="*/ 387 w 283"/>
                      <a:gd name="T53" fmla="*/ 963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3"/>
                      <a:gd name="T82" fmla="*/ 0 h 283"/>
                      <a:gd name="T83" fmla="*/ 283 w 283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3" h="283">
                        <a:moveTo>
                          <a:pt x="114" y="283"/>
                        </a:moveTo>
                        <a:lnTo>
                          <a:pt x="120" y="251"/>
                        </a:lnTo>
                        <a:lnTo>
                          <a:pt x="133" y="222"/>
                        </a:lnTo>
                        <a:lnTo>
                          <a:pt x="150" y="194"/>
                        </a:lnTo>
                        <a:lnTo>
                          <a:pt x="170" y="170"/>
                        </a:lnTo>
                        <a:lnTo>
                          <a:pt x="194" y="150"/>
                        </a:lnTo>
                        <a:lnTo>
                          <a:pt x="222" y="134"/>
                        </a:lnTo>
                        <a:lnTo>
                          <a:pt x="251" y="122"/>
                        </a:lnTo>
                        <a:lnTo>
                          <a:pt x="283" y="114"/>
                        </a:lnTo>
                        <a:lnTo>
                          <a:pt x="283" y="0"/>
                        </a:lnTo>
                        <a:lnTo>
                          <a:pt x="256" y="3"/>
                        </a:lnTo>
                        <a:lnTo>
                          <a:pt x="228" y="10"/>
                        </a:lnTo>
                        <a:lnTo>
                          <a:pt x="202" y="19"/>
                        </a:lnTo>
                        <a:lnTo>
                          <a:pt x="177" y="30"/>
                        </a:lnTo>
                        <a:lnTo>
                          <a:pt x="153" y="42"/>
                        </a:lnTo>
                        <a:lnTo>
                          <a:pt x="131" y="57"/>
                        </a:lnTo>
                        <a:lnTo>
                          <a:pt x="110" y="73"/>
                        </a:lnTo>
                        <a:lnTo>
                          <a:pt x="91" y="91"/>
                        </a:lnTo>
                        <a:lnTo>
                          <a:pt x="73" y="111"/>
                        </a:lnTo>
                        <a:lnTo>
                          <a:pt x="56" y="132"/>
                        </a:lnTo>
                        <a:lnTo>
                          <a:pt x="41" y="155"/>
                        </a:lnTo>
                        <a:lnTo>
                          <a:pt x="28" y="178"/>
                        </a:lnTo>
                        <a:lnTo>
                          <a:pt x="18" y="202"/>
                        </a:lnTo>
                        <a:lnTo>
                          <a:pt x="10" y="228"/>
                        </a:lnTo>
                        <a:lnTo>
                          <a:pt x="3" y="256"/>
                        </a:lnTo>
                        <a:lnTo>
                          <a:pt x="0" y="283"/>
                        </a:lnTo>
                        <a:lnTo>
                          <a:pt x="114" y="283"/>
                        </a:lnTo>
                        <a:close/>
                      </a:path>
                    </a:pathLst>
                  </a:custGeom>
                  <a:solidFill>
                    <a:srgbClr val="00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1" name="Freeform 13"/>
                  <p:cNvSpPr>
                    <a:spLocks/>
                  </p:cNvSpPr>
                  <p:nvPr/>
                </p:nvSpPr>
                <p:spPr bwMode="auto">
                  <a:xfrm>
                    <a:off x="4237" y="2283"/>
                    <a:ext cx="521" cy="522"/>
                  </a:xfrm>
                  <a:custGeom>
                    <a:avLst/>
                    <a:gdLst>
                      <a:gd name="T0" fmla="*/ 0 w 282"/>
                      <a:gd name="T1" fmla="*/ 387 h 283"/>
                      <a:gd name="T2" fmla="*/ 109 w 282"/>
                      <a:gd name="T3" fmla="*/ 415 h 283"/>
                      <a:gd name="T4" fmla="*/ 209 w 282"/>
                      <a:gd name="T5" fmla="*/ 456 h 283"/>
                      <a:gd name="T6" fmla="*/ 301 w 282"/>
                      <a:gd name="T7" fmla="*/ 511 h 283"/>
                      <a:gd name="T8" fmla="*/ 382 w 282"/>
                      <a:gd name="T9" fmla="*/ 579 h 283"/>
                      <a:gd name="T10" fmla="*/ 451 w 282"/>
                      <a:gd name="T11" fmla="*/ 660 h 283"/>
                      <a:gd name="T12" fmla="*/ 508 w 282"/>
                      <a:gd name="T13" fmla="*/ 754 h 283"/>
                      <a:gd name="T14" fmla="*/ 547 w 282"/>
                      <a:gd name="T15" fmla="*/ 854 h 283"/>
                      <a:gd name="T16" fmla="*/ 573 w 282"/>
                      <a:gd name="T17" fmla="*/ 963 h 283"/>
                      <a:gd name="T18" fmla="*/ 963 w 282"/>
                      <a:gd name="T19" fmla="*/ 963 h 283"/>
                      <a:gd name="T20" fmla="*/ 951 w 282"/>
                      <a:gd name="T21" fmla="*/ 871 h 283"/>
                      <a:gd name="T22" fmla="*/ 929 w 282"/>
                      <a:gd name="T23" fmla="*/ 777 h 283"/>
                      <a:gd name="T24" fmla="*/ 902 w 282"/>
                      <a:gd name="T25" fmla="*/ 688 h 283"/>
                      <a:gd name="T26" fmla="*/ 861 w 282"/>
                      <a:gd name="T27" fmla="*/ 605 h 283"/>
                      <a:gd name="T28" fmla="*/ 818 w 282"/>
                      <a:gd name="T29" fmla="*/ 528 h 283"/>
                      <a:gd name="T30" fmla="*/ 769 w 282"/>
                      <a:gd name="T31" fmla="*/ 448 h 283"/>
                      <a:gd name="T32" fmla="*/ 713 w 282"/>
                      <a:gd name="T33" fmla="*/ 378 h 283"/>
                      <a:gd name="T34" fmla="*/ 652 w 282"/>
                      <a:gd name="T35" fmla="*/ 310 h 283"/>
                      <a:gd name="T36" fmla="*/ 588 w 282"/>
                      <a:gd name="T37" fmla="*/ 249 h 283"/>
                      <a:gd name="T38" fmla="*/ 515 w 282"/>
                      <a:gd name="T39" fmla="*/ 194 h 283"/>
                      <a:gd name="T40" fmla="*/ 440 w 282"/>
                      <a:gd name="T41" fmla="*/ 142 h 283"/>
                      <a:gd name="T42" fmla="*/ 358 w 282"/>
                      <a:gd name="T43" fmla="*/ 101 h 283"/>
                      <a:gd name="T44" fmla="*/ 273 w 282"/>
                      <a:gd name="T45" fmla="*/ 65 h 283"/>
                      <a:gd name="T46" fmla="*/ 188 w 282"/>
                      <a:gd name="T47" fmla="*/ 33 h 283"/>
                      <a:gd name="T48" fmla="*/ 92 w 282"/>
                      <a:gd name="T49" fmla="*/ 11 h 283"/>
                      <a:gd name="T50" fmla="*/ 0 w 282"/>
                      <a:gd name="T51" fmla="*/ 0 h 283"/>
                      <a:gd name="T52" fmla="*/ 0 w 282"/>
                      <a:gd name="T53" fmla="*/ 387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2"/>
                      <a:gd name="T82" fmla="*/ 0 h 283"/>
                      <a:gd name="T83" fmla="*/ 282 w 282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2" h="283">
                        <a:moveTo>
                          <a:pt x="0" y="114"/>
                        </a:moveTo>
                        <a:lnTo>
                          <a:pt x="32" y="122"/>
                        </a:lnTo>
                        <a:lnTo>
                          <a:pt x="61" y="134"/>
                        </a:lnTo>
                        <a:lnTo>
                          <a:pt x="88" y="150"/>
                        </a:lnTo>
                        <a:lnTo>
                          <a:pt x="112" y="170"/>
                        </a:lnTo>
                        <a:lnTo>
                          <a:pt x="132" y="194"/>
                        </a:lnTo>
                        <a:lnTo>
                          <a:pt x="149" y="222"/>
                        </a:lnTo>
                        <a:lnTo>
                          <a:pt x="160" y="251"/>
                        </a:lnTo>
                        <a:lnTo>
                          <a:pt x="168" y="283"/>
                        </a:lnTo>
                        <a:lnTo>
                          <a:pt x="282" y="283"/>
                        </a:lnTo>
                        <a:lnTo>
                          <a:pt x="279" y="256"/>
                        </a:lnTo>
                        <a:lnTo>
                          <a:pt x="272" y="228"/>
                        </a:lnTo>
                        <a:lnTo>
                          <a:pt x="264" y="202"/>
                        </a:lnTo>
                        <a:lnTo>
                          <a:pt x="252" y="178"/>
                        </a:lnTo>
                        <a:lnTo>
                          <a:pt x="240" y="155"/>
                        </a:lnTo>
                        <a:lnTo>
                          <a:pt x="225" y="132"/>
                        </a:lnTo>
                        <a:lnTo>
                          <a:pt x="209" y="111"/>
                        </a:lnTo>
                        <a:lnTo>
                          <a:pt x="191" y="91"/>
                        </a:lnTo>
                        <a:lnTo>
                          <a:pt x="172" y="73"/>
                        </a:lnTo>
                        <a:lnTo>
                          <a:pt x="151" y="57"/>
                        </a:lnTo>
                        <a:lnTo>
                          <a:pt x="129" y="42"/>
                        </a:lnTo>
                        <a:lnTo>
                          <a:pt x="105" y="30"/>
                        </a:lnTo>
                        <a:lnTo>
                          <a:pt x="80" y="19"/>
                        </a:lnTo>
                        <a:lnTo>
                          <a:pt x="55" y="10"/>
                        </a:lnTo>
                        <a:lnTo>
                          <a:pt x="27" y="3"/>
                        </a:lnTo>
                        <a:lnTo>
                          <a:pt x="0" y="0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2" name="Freeform 14"/>
                  <p:cNvSpPr>
                    <a:spLocks/>
                  </p:cNvSpPr>
                  <p:nvPr/>
                </p:nvSpPr>
                <p:spPr bwMode="auto">
                  <a:xfrm>
                    <a:off x="4237" y="2914"/>
                    <a:ext cx="521" cy="521"/>
                  </a:xfrm>
                  <a:custGeom>
                    <a:avLst/>
                    <a:gdLst>
                      <a:gd name="T0" fmla="*/ 573 w 282"/>
                      <a:gd name="T1" fmla="*/ 0 h 282"/>
                      <a:gd name="T2" fmla="*/ 547 w 282"/>
                      <a:gd name="T3" fmla="*/ 109 h 282"/>
                      <a:gd name="T4" fmla="*/ 508 w 282"/>
                      <a:gd name="T5" fmla="*/ 209 h 282"/>
                      <a:gd name="T6" fmla="*/ 451 w 282"/>
                      <a:gd name="T7" fmla="*/ 303 h 282"/>
                      <a:gd name="T8" fmla="*/ 382 w 282"/>
                      <a:gd name="T9" fmla="*/ 386 h 282"/>
                      <a:gd name="T10" fmla="*/ 301 w 282"/>
                      <a:gd name="T11" fmla="*/ 454 h 282"/>
                      <a:gd name="T12" fmla="*/ 209 w 282"/>
                      <a:gd name="T13" fmla="*/ 508 h 282"/>
                      <a:gd name="T14" fmla="*/ 109 w 282"/>
                      <a:gd name="T15" fmla="*/ 552 h 282"/>
                      <a:gd name="T16" fmla="*/ 0 w 282"/>
                      <a:gd name="T17" fmla="*/ 573 h 282"/>
                      <a:gd name="T18" fmla="*/ 0 w 282"/>
                      <a:gd name="T19" fmla="*/ 963 h 282"/>
                      <a:gd name="T20" fmla="*/ 92 w 282"/>
                      <a:gd name="T21" fmla="*/ 951 h 282"/>
                      <a:gd name="T22" fmla="*/ 188 w 282"/>
                      <a:gd name="T23" fmla="*/ 929 h 282"/>
                      <a:gd name="T24" fmla="*/ 273 w 282"/>
                      <a:gd name="T25" fmla="*/ 902 h 282"/>
                      <a:gd name="T26" fmla="*/ 358 w 282"/>
                      <a:gd name="T27" fmla="*/ 866 h 282"/>
                      <a:gd name="T28" fmla="*/ 440 w 282"/>
                      <a:gd name="T29" fmla="*/ 822 h 282"/>
                      <a:gd name="T30" fmla="*/ 515 w 282"/>
                      <a:gd name="T31" fmla="*/ 772 h 282"/>
                      <a:gd name="T32" fmla="*/ 588 w 282"/>
                      <a:gd name="T33" fmla="*/ 713 h 282"/>
                      <a:gd name="T34" fmla="*/ 652 w 282"/>
                      <a:gd name="T35" fmla="*/ 656 h 282"/>
                      <a:gd name="T36" fmla="*/ 713 w 282"/>
                      <a:gd name="T37" fmla="*/ 588 h 282"/>
                      <a:gd name="T38" fmla="*/ 769 w 282"/>
                      <a:gd name="T39" fmla="*/ 515 h 282"/>
                      <a:gd name="T40" fmla="*/ 818 w 282"/>
                      <a:gd name="T41" fmla="*/ 440 h 282"/>
                      <a:gd name="T42" fmla="*/ 861 w 282"/>
                      <a:gd name="T43" fmla="*/ 358 h 282"/>
                      <a:gd name="T44" fmla="*/ 902 w 282"/>
                      <a:gd name="T45" fmla="*/ 277 h 282"/>
                      <a:gd name="T46" fmla="*/ 929 w 282"/>
                      <a:gd name="T47" fmla="*/ 188 h 282"/>
                      <a:gd name="T48" fmla="*/ 951 w 282"/>
                      <a:gd name="T49" fmla="*/ 92 h 282"/>
                      <a:gd name="T50" fmla="*/ 963 w 282"/>
                      <a:gd name="T51" fmla="*/ 0 h 282"/>
                      <a:gd name="T52" fmla="*/ 573 w 282"/>
                      <a:gd name="T53" fmla="*/ 0 h 28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2"/>
                      <a:gd name="T82" fmla="*/ 0 h 282"/>
                      <a:gd name="T83" fmla="*/ 282 w 282"/>
                      <a:gd name="T84" fmla="*/ 282 h 28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2" h="282">
                        <a:moveTo>
                          <a:pt x="168" y="0"/>
                        </a:moveTo>
                        <a:lnTo>
                          <a:pt x="160" y="32"/>
                        </a:lnTo>
                        <a:lnTo>
                          <a:pt x="149" y="61"/>
                        </a:lnTo>
                        <a:lnTo>
                          <a:pt x="132" y="89"/>
                        </a:lnTo>
                        <a:lnTo>
                          <a:pt x="112" y="113"/>
                        </a:lnTo>
                        <a:lnTo>
                          <a:pt x="88" y="133"/>
                        </a:lnTo>
                        <a:lnTo>
                          <a:pt x="61" y="149"/>
                        </a:lnTo>
                        <a:lnTo>
                          <a:pt x="32" y="162"/>
                        </a:lnTo>
                        <a:lnTo>
                          <a:pt x="0" y="168"/>
                        </a:lnTo>
                        <a:lnTo>
                          <a:pt x="0" y="282"/>
                        </a:lnTo>
                        <a:lnTo>
                          <a:pt x="27" y="279"/>
                        </a:lnTo>
                        <a:lnTo>
                          <a:pt x="55" y="272"/>
                        </a:lnTo>
                        <a:lnTo>
                          <a:pt x="80" y="264"/>
                        </a:lnTo>
                        <a:lnTo>
                          <a:pt x="105" y="254"/>
                        </a:lnTo>
                        <a:lnTo>
                          <a:pt x="129" y="241"/>
                        </a:lnTo>
                        <a:lnTo>
                          <a:pt x="151" y="226"/>
                        </a:lnTo>
                        <a:lnTo>
                          <a:pt x="172" y="209"/>
                        </a:lnTo>
                        <a:lnTo>
                          <a:pt x="191" y="192"/>
                        </a:lnTo>
                        <a:lnTo>
                          <a:pt x="209" y="172"/>
                        </a:lnTo>
                        <a:lnTo>
                          <a:pt x="225" y="151"/>
                        </a:lnTo>
                        <a:lnTo>
                          <a:pt x="240" y="129"/>
                        </a:lnTo>
                        <a:lnTo>
                          <a:pt x="252" y="105"/>
                        </a:lnTo>
                        <a:lnTo>
                          <a:pt x="264" y="81"/>
                        </a:lnTo>
                        <a:lnTo>
                          <a:pt x="272" y="55"/>
                        </a:lnTo>
                        <a:lnTo>
                          <a:pt x="279" y="27"/>
                        </a:lnTo>
                        <a:lnTo>
                          <a:pt x="282" y="0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rgbClr val="00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3" name="Freeform 15"/>
                  <p:cNvSpPr>
                    <a:spLocks/>
                  </p:cNvSpPr>
                  <p:nvPr/>
                </p:nvSpPr>
                <p:spPr bwMode="auto">
                  <a:xfrm>
                    <a:off x="3606" y="2914"/>
                    <a:ext cx="522" cy="521"/>
                  </a:xfrm>
                  <a:custGeom>
                    <a:avLst/>
                    <a:gdLst>
                      <a:gd name="T0" fmla="*/ 963 w 283"/>
                      <a:gd name="T1" fmla="*/ 573 h 282"/>
                      <a:gd name="T2" fmla="*/ 854 w 283"/>
                      <a:gd name="T3" fmla="*/ 552 h 282"/>
                      <a:gd name="T4" fmla="*/ 754 w 283"/>
                      <a:gd name="T5" fmla="*/ 508 h 282"/>
                      <a:gd name="T6" fmla="*/ 660 w 283"/>
                      <a:gd name="T7" fmla="*/ 454 h 282"/>
                      <a:gd name="T8" fmla="*/ 579 w 283"/>
                      <a:gd name="T9" fmla="*/ 386 h 282"/>
                      <a:gd name="T10" fmla="*/ 511 w 283"/>
                      <a:gd name="T11" fmla="*/ 303 h 282"/>
                      <a:gd name="T12" fmla="*/ 452 w 283"/>
                      <a:gd name="T13" fmla="*/ 209 h 282"/>
                      <a:gd name="T14" fmla="*/ 408 w 283"/>
                      <a:gd name="T15" fmla="*/ 109 h 282"/>
                      <a:gd name="T16" fmla="*/ 387 w 283"/>
                      <a:gd name="T17" fmla="*/ 0 h 282"/>
                      <a:gd name="T18" fmla="*/ 0 w 283"/>
                      <a:gd name="T19" fmla="*/ 0 h 282"/>
                      <a:gd name="T20" fmla="*/ 11 w 283"/>
                      <a:gd name="T21" fmla="*/ 92 h 282"/>
                      <a:gd name="T22" fmla="*/ 33 w 283"/>
                      <a:gd name="T23" fmla="*/ 188 h 282"/>
                      <a:gd name="T24" fmla="*/ 61 w 283"/>
                      <a:gd name="T25" fmla="*/ 277 h 282"/>
                      <a:gd name="T26" fmla="*/ 96 w 283"/>
                      <a:gd name="T27" fmla="*/ 358 h 282"/>
                      <a:gd name="T28" fmla="*/ 140 w 283"/>
                      <a:gd name="T29" fmla="*/ 440 h 282"/>
                      <a:gd name="T30" fmla="*/ 190 w 283"/>
                      <a:gd name="T31" fmla="*/ 515 h 282"/>
                      <a:gd name="T32" fmla="*/ 249 w 283"/>
                      <a:gd name="T33" fmla="*/ 588 h 282"/>
                      <a:gd name="T34" fmla="*/ 310 w 283"/>
                      <a:gd name="T35" fmla="*/ 656 h 282"/>
                      <a:gd name="T36" fmla="*/ 374 w 283"/>
                      <a:gd name="T37" fmla="*/ 713 h 282"/>
                      <a:gd name="T38" fmla="*/ 446 w 283"/>
                      <a:gd name="T39" fmla="*/ 772 h 282"/>
                      <a:gd name="T40" fmla="*/ 520 w 283"/>
                      <a:gd name="T41" fmla="*/ 822 h 282"/>
                      <a:gd name="T42" fmla="*/ 601 w 283"/>
                      <a:gd name="T43" fmla="*/ 866 h 282"/>
                      <a:gd name="T44" fmla="*/ 688 w 283"/>
                      <a:gd name="T45" fmla="*/ 902 h 282"/>
                      <a:gd name="T46" fmla="*/ 777 w 283"/>
                      <a:gd name="T47" fmla="*/ 929 h 282"/>
                      <a:gd name="T48" fmla="*/ 871 w 283"/>
                      <a:gd name="T49" fmla="*/ 951 h 282"/>
                      <a:gd name="T50" fmla="*/ 963 w 283"/>
                      <a:gd name="T51" fmla="*/ 963 h 282"/>
                      <a:gd name="T52" fmla="*/ 963 w 283"/>
                      <a:gd name="T53" fmla="*/ 573 h 28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3"/>
                      <a:gd name="T82" fmla="*/ 0 h 282"/>
                      <a:gd name="T83" fmla="*/ 283 w 283"/>
                      <a:gd name="T84" fmla="*/ 282 h 28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3" h="282">
                        <a:moveTo>
                          <a:pt x="283" y="168"/>
                        </a:moveTo>
                        <a:lnTo>
                          <a:pt x="251" y="162"/>
                        </a:lnTo>
                        <a:lnTo>
                          <a:pt x="222" y="149"/>
                        </a:lnTo>
                        <a:lnTo>
                          <a:pt x="194" y="133"/>
                        </a:lnTo>
                        <a:lnTo>
                          <a:pt x="170" y="113"/>
                        </a:lnTo>
                        <a:lnTo>
                          <a:pt x="150" y="89"/>
                        </a:lnTo>
                        <a:lnTo>
                          <a:pt x="133" y="61"/>
                        </a:lnTo>
                        <a:lnTo>
                          <a:pt x="120" y="32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3" y="27"/>
                        </a:lnTo>
                        <a:lnTo>
                          <a:pt x="10" y="55"/>
                        </a:lnTo>
                        <a:lnTo>
                          <a:pt x="18" y="81"/>
                        </a:lnTo>
                        <a:lnTo>
                          <a:pt x="28" y="105"/>
                        </a:lnTo>
                        <a:lnTo>
                          <a:pt x="41" y="129"/>
                        </a:lnTo>
                        <a:lnTo>
                          <a:pt x="56" y="151"/>
                        </a:lnTo>
                        <a:lnTo>
                          <a:pt x="73" y="172"/>
                        </a:lnTo>
                        <a:lnTo>
                          <a:pt x="91" y="192"/>
                        </a:lnTo>
                        <a:lnTo>
                          <a:pt x="110" y="209"/>
                        </a:lnTo>
                        <a:lnTo>
                          <a:pt x="131" y="226"/>
                        </a:lnTo>
                        <a:lnTo>
                          <a:pt x="153" y="241"/>
                        </a:lnTo>
                        <a:lnTo>
                          <a:pt x="177" y="254"/>
                        </a:lnTo>
                        <a:lnTo>
                          <a:pt x="202" y="264"/>
                        </a:lnTo>
                        <a:lnTo>
                          <a:pt x="228" y="272"/>
                        </a:lnTo>
                        <a:lnTo>
                          <a:pt x="256" y="279"/>
                        </a:lnTo>
                        <a:lnTo>
                          <a:pt x="283" y="282"/>
                        </a:lnTo>
                        <a:lnTo>
                          <a:pt x="283" y="168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4" name="Rectangle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387" y="2856"/>
                    <a:ext cx="1584" cy="2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435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2436"/>
                    <a:ext cx="837" cy="8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435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888" y="2544"/>
                    <a:ext cx="576" cy="624"/>
                    <a:chOff x="1104" y="1344"/>
                    <a:chExt cx="483" cy="511"/>
                  </a:xfrm>
                </p:grpSpPr>
                <p:sp>
                  <p:nvSpPr>
                    <p:cNvPr id="14357" name="AutoShape 19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104" y="1344"/>
                      <a:ext cx="483" cy="5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135" y="1375"/>
                      <a:ext cx="441" cy="441"/>
                    </a:xfrm>
                    <a:custGeom>
                      <a:avLst/>
                      <a:gdLst>
                        <a:gd name="T0" fmla="*/ 17 w 1763"/>
                        <a:gd name="T1" fmla="*/ 32 h 1763"/>
                        <a:gd name="T2" fmla="*/ 22 w 1763"/>
                        <a:gd name="T3" fmla="*/ 26 h 1763"/>
                        <a:gd name="T4" fmla="*/ 28 w 1763"/>
                        <a:gd name="T5" fmla="*/ 21 h 1763"/>
                        <a:gd name="T6" fmla="*/ 34 w 1763"/>
                        <a:gd name="T7" fmla="*/ 17 h 1763"/>
                        <a:gd name="T8" fmla="*/ 40 w 1763"/>
                        <a:gd name="T9" fmla="*/ 13 h 1763"/>
                        <a:gd name="T10" fmla="*/ 47 w 1763"/>
                        <a:gd name="T11" fmla="*/ 11 h 1763"/>
                        <a:gd name="T12" fmla="*/ 54 w 1763"/>
                        <a:gd name="T13" fmla="*/ 10 h 1763"/>
                        <a:gd name="T14" fmla="*/ 62 w 1763"/>
                        <a:gd name="T15" fmla="*/ 10 h 1763"/>
                        <a:gd name="T16" fmla="*/ 69 w 1763"/>
                        <a:gd name="T17" fmla="*/ 11 h 1763"/>
                        <a:gd name="T18" fmla="*/ 76 w 1763"/>
                        <a:gd name="T19" fmla="*/ 13 h 1763"/>
                        <a:gd name="T20" fmla="*/ 83 w 1763"/>
                        <a:gd name="T21" fmla="*/ 16 h 1763"/>
                        <a:gd name="T22" fmla="*/ 92 w 1763"/>
                        <a:gd name="T23" fmla="*/ 22 h 1763"/>
                        <a:gd name="T24" fmla="*/ 100 w 1763"/>
                        <a:gd name="T25" fmla="*/ 30 h 1763"/>
                        <a:gd name="T26" fmla="*/ 105 w 1763"/>
                        <a:gd name="T27" fmla="*/ 39 h 1763"/>
                        <a:gd name="T28" fmla="*/ 109 w 1763"/>
                        <a:gd name="T29" fmla="*/ 49 h 1763"/>
                        <a:gd name="T30" fmla="*/ 110 w 1763"/>
                        <a:gd name="T31" fmla="*/ 59 h 1763"/>
                        <a:gd name="T32" fmla="*/ 110 w 1763"/>
                        <a:gd name="T33" fmla="*/ 55 h 1763"/>
                        <a:gd name="T34" fmla="*/ 109 w 1763"/>
                        <a:gd name="T35" fmla="*/ 42 h 1763"/>
                        <a:gd name="T36" fmla="*/ 105 w 1763"/>
                        <a:gd name="T37" fmla="*/ 31 h 1763"/>
                        <a:gd name="T38" fmla="*/ 98 w 1763"/>
                        <a:gd name="T39" fmla="*/ 20 h 1763"/>
                        <a:gd name="T40" fmla="*/ 89 w 1763"/>
                        <a:gd name="T41" fmla="*/ 11 h 1763"/>
                        <a:gd name="T42" fmla="*/ 79 w 1763"/>
                        <a:gd name="T43" fmla="*/ 5 h 1763"/>
                        <a:gd name="T44" fmla="*/ 71 w 1763"/>
                        <a:gd name="T45" fmla="*/ 2 h 1763"/>
                        <a:gd name="T46" fmla="*/ 63 w 1763"/>
                        <a:gd name="T47" fmla="*/ 1 h 1763"/>
                        <a:gd name="T48" fmla="*/ 55 w 1763"/>
                        <a:gd name="T49" fmla="*/ 0 h 1763"/>
                        <a:gd name="T50" fmla="*/ 47 w 1763"/>
                        <a:gd name="T51" fmla="*/ 1 h 1763"/>
                        <a:gd name="T52" fmla="*/ 39 w 1763"/>
                        <a:gd name="T53" fmla="*/ 2 h 1763"/>
                        <a:gd name="T54" fmla="*/ 32 w 1763"/>
                        <a:gd name="T55" fmla="*/ 5 h 1763"/>
                        <a:gd name="T56" fmla="*/ 25 w 1763"/>
                        <a:gd name="T57" fmla="*/ 9 h 1763"/>
                        <a:gd name="T58" fmla="*/ 19 w 1763"/>
                        <a:gd name="T59" fmla="*/ 14 h 1763"/>
                        <a:gd name="T60" fmla="*/ 13 w 1763"/>
                        <a:gd name="T61" fmla="*/ 20 h 1763"/>
                        <a:gd name="T62" fmla="*/ 8 w 1763"/>
                        <a:gd name="T63" fmla="*/ 27 h 1763"/>
                        <a:gd name="T64" fmla="*/ 2 w 1763"/>
                        <a:gd name="T65" fmla="*/ 40 h 1763"/>
                        <a:gd name="T66" fmla="*/ 0 w 1763"/>
                        <a:gd name="T67" fmla="*/ 56 h 1763"/>
                        <a:gd name="T68" fmla="*/ 2 w 1763"/>
                        <a:gd name="T69" fmla="*/ 71 h 1763"/>
                        <a:gd name="T70" fmla="*/ 9 w 1763"/>
                        <a:gd name="T71" fmla="*/ 86 h 1763"/>
                        <a:gd name="T72" fmla="*/ 20 w 1763"/>
                        <a:gd name="T73" fmla="*/ 98 h 1763"/>
                        <a:gd name="T74" fmla="*/ 31 w 1763"/>
                        <a:gd name="T75" fmla="*/ 105 h 1763"/>
                        <a:gd name="T76" fmla="*/ 35 w 1763"/>
                        <a:gd name="T77" fmla="*/ 107 h 1763"/>
                        <a:gd name="T78" fmla="*/ 39 w 1763"/>
                        <a:gd name="T79" fmla="*/ 108 h 1763"/>
                        <a:gd name="T80" fmla="*/ 44 w 1763"/>
                        <a:gd name="T81" fmla="*/ 109 h 1763"/>
                        <a:gd name="T82" fmla="*/ 48 w 1763"/>
                        <a:gd name="T83" fmla="*/ 110 h 1763"/>
                        <a:gd name="T84" fmla="*/ 53 w 1763"/>
                        <a:gd name="T85" fmla="*/ 110 h 1763"/>
                        <a:gd name="T86" fmla="*/ 50 w 1763"/>
                        <a:gd name="T87" fmla="*/ 110 h 1763"/>
                        <a:gd name="T88" fmla="*/ 46 w 1763"/>
                        <a:gd name="T89" fmla="*/ 109 h 1763"/>
                        <a:gd name="T90" fmla="*/ 43 w 1763"/>
                        <a:gd name="T91" fmla="*/ 108 h 1763"/>
                        <a:gd name="T92" fmla="*/ 40 w 1763"/>
                        <a:gd name="T93" fmla="*/ 107 h 1763"/>
                        <a:gd name="T94" fmla="*/ 37 w 1763"/>
                        <a:gd name="T95" fmla="*/ 105 h 1763"/>
                        <a:gd name="T96" fmla="*/ 27 w 1763"/>
                        <a:gd name="T97" fmla="*/ 99 h 1763"/>
                        <a:gd name="T98" fmla="*/ 17 w 1763"/>
                        <a:gd name="T99" fmla="*/ 88 h 1763"/>
                        <a:gd name="T100" fmla="*/ 11 w 1763"/>
                        <a:gd name="T101" fmla="*/ 75 h 1763"/>
                        <a:gd name="T102" fmla="*/ 9 w 1763"/>
                        <a:gd name="T103" fmla="*/ 60 h 1763"/>
                        <a:gd name="T104" fmla="*/ 11 w 1763"/>
                        <a:gd name="T105" fmla="*/ 46 h 176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763"/>
                        <a:gd name="T160" fmla="*/ 0 h 1763"/>
                        <a:gd name="T161" fmla="*/ 1763 w 1763"/>
                        <a:gd name="T162" fmla="*/ 1763 h 176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763" h="1763">
                          <a:moveTo>
                            <a:pt x="234" y="579"/>
                          </a:moveTo>
                          <a:lnTo>
                            <a:pt x="255" y="542"/>
                          </a:lnTo>
                          <a:lnTo>
                            <a:pt x="277" y="508"/>
                          </a:lnTo>
                          <a:lnTo>
                            <a:pt x="301" y="475"/>
                          </a:lnTo>
                          <a:lnTo>
                            <a:pt x="326" y="443"/>
                          </a:lnTo>
                          <a:lnTo>
                            <a:pt x="353" y="412"/>
                          </a:lnTo>
                          <a:lnTo>
                            <a:pt x="381" y="383"/>
                          </a:lnTo>
                          <a:lnTo>
                            <a:pt x="410" y="356"/>
                          </a:lnTo>
                          <a:lnTo>
                            <a:pt x="440" y="332"/>
                          </a:lnTo>
                          <a:lnTo>
                            <a:pt x="471" y="308"/>
                          </a:lnTo>
                          <a:lnTo>
                            <a:pt x="503" y="285"/>
                          </a:lnTo>
                          <a:lnTo>
                            <a:pt x="536" y="264"/>
                          </a:lnTo>
                          <a:lnTo>
                            <a:pt x="571" y="245"/>
                          </a:lnTo>
                          <a:lnTo>
                            <a:pt x="605" y="228"/>
                          </a:lnTo>
                          <a:lnTo>
                            <a:pt x="640" y="212"/>
                          </a:lnTo>
                          <a:lnTo>
                            <a:pt x="676" y="199"/>
                          </a:lnTo>
                          <a:lnTo>
                            <a:pt x="714" y="186"/>
                          </a:lnTo>
                          <a:lnTo>
                            <a:pt x="751" y="176"/>
                          </a:lnTo>
                          <a:lnTo>
                            <a:pt x="789" y="168"/>
                          </a:lnTo>
                          <a:lnTo>
                            <a:pt x="827" y="161"/>
                          </a:lnTo>
                          <a:lnTo>
                            <a:pt x="865" y="156"/>
                          </a:lnTo>
                          <a:lnTo>
                            <a:pt x="905" y="153"/>
                          </a:lnTo>
                          <a:lnTo>
                            <a:pt x="943" y="152"/>
                          </a:lnTo>
                          <a:lnTo>
                            <a:pt x="983" y="153"/>
                          </a:lnTo>
                          <a:lnTo>
                            <a:pt x="1022" y="155"/>
                          </a:lnTo>
                          <a:lnTo>
                            <a:pt x="1062" y="160"/>
                          </a:lnTo>
                          <a:lnTo>
                            <a:pt x="1100" y="167"/>
                          </a:lnTo>
                          <a:lnTo>
                            <a:pt x="1140" y="175"/>
                          </a:lnTo>
                          <a:lnTo>
                            <a:pt x="1178" y="186"/>
                          </a:lnTo>
                          <a:lnTo>
                            <a:pt x="1216" y="199"/>
                          </a:lnTo>
                          <a:lnTo>
                            <a:pt x="1255" y="213"/>
                          </a:lnTo>
                          <a:lnTo>
                            <a:pt x="1292" y="230"/>
                          </a:lnTo>
                          <a:lnTo>
                            <a:pt x="1329" y="249"/>
                          </a:lnTo>
                          <a:lnTo>
                            <a:pt x="1381" y="279"/>
                          </a:lnTo>
                          <a:lnTo>
                            <a:pt x="1431" y="313"/>
                          </a:lnTo>
                          <a:lnTo>
                            <a:pt x="1477" y="349"/>
                          </a:lnTo>
                          <a:lnTo>
                            <a:pt x="1519" y="389"/>
                          </a:lnTo>
                          <a:lnTo>
                            <a:pt x="1559" y="431"/>
                          </a:lnTo>
                          <a:lnTo>
                            <a:pt x="1594" y="476"/>
                          </a:lnTo>
                          <a:lnTo>
                            <a:pt x="1627" y="522"/>
                          </a:lnTo>
                          <a:lnTo>
                            <a:pt x="1657" y="571"/>
                          </a:lnTo>
                          <a:lnTo>
                            <a:pt x="1681" y="622"/>
                          </a:lnTo>
                          <a:lnTo>
                            <a:pt x="1704" y="674"/>
                          </a:lnTo>
                          <a:lnTo>
                            <a:pt x="1722" y="727"/>
                          </a:lnTo>
                          <a:lnTo>
                            <a:pt x="1736" y="782"/>
                          </a:lnTo>
                          <a:lnTo>
                            <a:pt x="1747" y="837"/>
                          </a:lnTo>
                          <a:lnTo>
                            <a:pt x="1754" y="893"/>
                          </a:lnTo>
                          <a:lnTo>
                            <a:pt x="1756" y="949"/>
                          </a:lnTo>
                          <a:lnTo>
                            <a:pt x="1755" y="1006"/>
                          </a:lnTo>
                          <a:lnTo>
                            <a:pt x="1762" y="940"/>
                          </a:lnTo>
                          <a:lnTo>
                            <a:pt x="1763" y="873"/>
                          </a:lnTo>
                          <a:lnTo>
                            <a:pt x="1760" y="807"/>
                          </a:lnTo>
                          <a:lnTo>
                            <a:pt x="1752" y="740"/>
                          </a:lnTo>
                          <a:lnTo>
                            <a:pt x="1740" y="676"/>
                          </a:lnTo>
                          <a:lnTo>
                            <a:pt x="1722" y="613"/>
                          </a:lnTo>
                          <a:lnTo>
                            <a:pt x="1699" y="550"/>
                          </a:lnTo>
                          <a:lnTo>
                            <a:pt x="1672" y="489"/>
                          </a:lnTo>
                          <a:lnTo>
                            <a:pt x="1640" y="431"/>
                          </a:lnTo>
                          <a:lnTo>
                            <a:pt x="1605" y="375"/>
                          </a:lnTo>
                          <a:lnTo>
                            <a:pt x="1563" y="322"/>
                          </a:lnTo>
                          <a:lnTo>
                            <a:pt x="1518" y="271"/>
                          </a:lnTo>
                          <a:lnTo>
                            <a:pt x="1470" y="225"/>
                          </a:lnTo>
                          <a:lnTo>
                            <a:pt x="1417" y="180"/>
                          </a:lnTo>
                          <a:lnTo>
                            <a:pt x="1360" y="141"/>
                          </a:lnTo>
                          <a:lnTo>
                            <a:pt x="1298" y="104"/>
                          </a:lnTo>
                          <a:lnTo>
                            <a:pt x="1258" y="84"/>
                          </a:lnTo>
                          <a:lnTo>
                            <a:pt x="1216" y="66"/>
                          </a:lnTo>
                          <a:lnTo>
                            <a:pt x="1175" y="49"/>
                          </a:lnTo>
                          <a:lnTo>
                            <a:pt x="1133" y="36"/>
                          </a:lnTo>
                          <a:lnTo>
                            <a:pt x="1091" y="24"/>
                          </a:lnTo>
                          <a:lnTo>
                            <a:pt x="1049" y="15"/>
                          </a:lnTo>
                          <a:lnTo>
                            <a:pt x="1006" y="8"/>
                          </a:lnTo>
                          <a:lnTo>
                            <a:pt x="963" y="3"/>
                          </a:lnTo>
                          <a:lnTo>
                            <a:pt x="920" y="1"/>
                          </a:lnTo>
                          <a:lnTo>
                            <a:pt x="878" y="0"/>
                          </a:lnTo>
                          <a:lnTo>
                            <a:pt x="835" y="1"/>
                          </a:lnTo>
                          <a:lnTo>
                            <a:pt x="793" y="4"/>
                          </a:lnTo>
                          <a:lnTo>
                            <a:pt x="751" y="10"/>
                          </a:lnTo>
                          <a:lnTo>
                            <a:pt x="709" y="17"/>
                          </a:lnTo>
                          <a:lnTo>
                            <a:pt x="668" y="27"/>
                          </a:lnTo>
                          <a:lnTo>
                            <a:pt x="627" y="37"/>
                          </a:lnTo>
                          <a:lnTo>
                            <a:pt x="587" y="50"/>
                          </a:lnTo>
                          <a:lnTo>
                            <a:pt x="548" y="66"/>
                          </a:lnTo>
                          <a:lnTo>
                            <a:pt x="508" y="83"/>
                          </a:lnTo>
                          <a:lnTo>
                            <a:pt x="471" y="101"/>
                          </a:lnTo>
                          <a:lnTo>
                            <a:pt x="434" y="122"/>
                          </a:lnTo>
                          <a:lnTo>
                            <a:pt x="397" y="145"/>
                          </a:lnTo>
                          <a:lnTo>
                            <a:pt x="362" y="170"/>
                          </a:lnTo>
                          <a:lnTo>
                            <a:pt x="328" y="196"/>
                          </a:lnTo>
                          <a:lnTo>
                            <a:pt x="295" y="224"/>
                          </a:lnTo>
                          <a:lnTo>
                            <a:pt x="263" y="253"/>
                          </a:lnTo>
                          <a:lnTo>
                            <a:pt x="233" y="284"/>
                          </a:lnTo>
                          <a:lnTo>
                            <a:pt x="204" y="317"/>
                          </a:lnTo>
                          <a:lnTo>
                            <a:pt x="177" y="351"/>
                          </a:lnTo>
                          <a:lnTo>
                            <a:pt x="151" y="388"/>
                          </a:lnTo>
                          <a:lnTo>
                            <a:pt x="127" y="426"/>
                          </a:lnTo>
                          <a:lnTo>
                            <a:pt x="104" y="465"/>
                          </a:lnTo>
                          <a:lnTo>
                            <a:pt x="66" y="547"/>
                          </a:lnTo>
                          <a:lnTo>
                            <a:pt x="36" y="630"/>
                          </a:lnTo>
                          <a:lnTo>
                            <a:pt x="15" y="715"/>
                          </a:lnTo>
                          <a:lnTo>
                            <a:pt x="3" y="801"/>
                          </a:lnTo>
                          <a:lnTo>
                            <a:pt x="0" y="886"/>
                          </a:lnTo>
                          <a:lnTo>
                            <a:pt x="4" y="971"/>
                          </a:lnTo>
                          <a:lnTo>
                            <a:pt x="16" y="1055"/>
                          </a:lnTo>
                          <a:lnTo>
                            <a:pt x="37" y="1137"/>
                          </a:lnTo>
                          <a:lnTo>
                            <a:pt x="65" y="1217"/>
                          </a:lnTo>
                          <a:lnTo>
                            <a:pt x="101" y="1293"/>
                          </a:lnTo>
                          <a:lnTo>
                            <a:pt x="144" y="1366"/>
                          </a:lnTo>
                          <a:lnTo>
                            <a:pt x="195" y="1436"/>
                          </a:lnTo>
                          <a:lnTo>
                            <a:pt x="252" y="1500"/>
                          </a:lnTo>
                          <a:lnTo>
                            <a:pt x="316" y="1559"/>
                          </a:lnTo>
                          <a:lnTo>
                            <a:pt x="387" y="1612"/>
                          </a:lnTo>
                          <a:lnTo>
                            <a:pt x="465" y="1659"/>
                          </a:lnTo>
                          <a:lnTo>
                            <a:pt x="488" y="1670"/>
                          </a:lnTo>
                          <a:lnTo>
                            <a:pt x="510" y="1681"/>
                          </a:lnTo>
                          <a:lnTo>
                            <a:pt x="534" y="1692"/>
                          </a:lnTo>
                          <a:lnTo>
                            <a:pt x="557" y="1702"/>
                          </a:lnTo>
                          <a:lnTo>
                            <a:pt x="581" y="1710"/>
                          </a:lnTo>
                          <a:lnTo>
                            <a:pt x="605" y="1719"/>
                          </a:lnTo>
                          <a:lnTo>
                            <a:pt x="628" y="1726"/>
                          </a:lnTo>
                          <a:lnTo>
                            <a:pt x="652" y="1733"/>
                          </a:lnTo>
                          <a:lnTo>
                            <a:pt x="675" y="1740"/>
                          </a:lnTo>
                          <a:lnTo>
                            <a:pt x="700" y="1745"/>
                          </a:lnTo>
                          <a:lnTo>
                            <a:pt x="724" y="1750"/>
                          </a:lnTo>
                          <a:lnTo>
                            <a:pt x="748" y="1754"/>
                          </a:lnTo>
                          <a:lnTo>
                            <a:pt x="772" y="1757"/>
                          </a:lnTo>
                          <a:lnTo>
                            <a:pt x="796" y="1760"/>
                          </a:lnTo>
                          <a:lnTo>
                            <a:pt x="821" y="1762"/>
                          </a:lnTo>
                          <a:lnTo>
                            <a:pt x="845" y="1763"/>
                          </a:lnTo>
                          <a:lnTo>
                            <a:pt x="827" y="1761"/>
                          </a:lnTo>
                          <a:lnTo>
                            <a:pt x="809" y="1758"/>
                          </a:lnTo>
                          <a:lnTo>
                            <a:pt x="792" y="1755"/>
                          </a:lnTo>
                          <a:lnTo>
                            <a:pt x="774" y="1751"/>
                          </a:lnTo>
                          <a:lnTo>
                            <a:pt x="756" y="1747"/>
                          </a:lnTo>
                          <a:lnTo>
                            <a:pt x="739" y="1743"/>
                          </a:lnTo>
                          <a:lnTo>
                            <a:pt x="721" y="1737"/>
                          </a:lnTo>
                          <a:lnTo>
                            <a:pt x="703" y="1732"/>
                          </a:lnTo>
                          <a:lnTo>
                            <a:pt x="686" y="1726"/>
                          </a:lnTo>
                          <a:lnTo>
                            <a:pt x="668" y="1720"/>
                          </a:lnTo>
                          <a:lnTo>
                            <a:pt x="651" y="1714"/>
                          </a:lnTo>
                          <a:lnTo>
                            <a:pt x="634" y="1706"/>
                          </a:lnTo>
                          <a:lnTo>
                            <a:pt x="616" y="1698"/>
                          </a:lnTo>
                          <a:lnTo>
                            <a:pt x="600" y="1691"/>
                          </a:lnTo>
                          <a:lnTo>
                            <a:pt x="582" y="1682"/>
                          </a:lnTo>
                          <a:lnTo>
                            <a:pt x="565" y="1673"/>
                          </a:lnTo>
                          <a:lnTo>
                            <a:pt x="495" y="1631"/>
                          </a:lnTo>
                          <a:lnTo>
                            <a:pt x="429" y="1582"/>
                          </a:lnTo>
                          <a:lnTo>
                            <a:pt x="370" y="1528"/>
                          </a:lnTo>
                          <a:lnTo>
                            <a:pt x="317" y="1469"/>
                          </a:lnTo>
                          <a:lnTo>
                            <a:pt x="272" y="1405"/>
                          </a:lnTo>
                          <a:lnTo>
                            <a:pt x="232" y="1338"/>
                          </a:lnTo>
                          <a:lnTo>
                            <a:pt x="199" y="1267"/>
                          </a:lnTo>
                          <a:lnTo>
                            <a:pt x="173" y="1194"/>
                          </a:lnTo>
                          <a:lnTo>
                            <a:pt x="154" y="1119"/>
                          </a:lnTo>
                          <a:lnTo>
                            <a:pt x="143" y="1042"/>
                          </a:lnTo>
                          <a:lnTo>
                            <a:pt x="138" y="964"/>
                          </a:lnTo>
                          <a:lnTo>
                            <a:pt x="142" y="886"/>
                          </a:lnTo>
                          <a:lnTo>
                            <a:pt x="152" y="808"/>
                          </a:lnTo>
                          <a:lnTo>
                            <a:pt x="172" y="730"/>
                          </a:lnTo>
                          <a:lnTo>
                            <a:pt x="199" y="653"/>
                          </a:lnTo>
                          <a:lnTo>
                            <a:pt x="234" y="5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7" y="1407"/>
                      <a:ext cx="292" cy="172"/>
                    </a:xfrm>
                    <a:custGeom>
                      <a:avLst/>
                      <a:gdLst>
                        <a:gd name="T0" fmla="*/ 25 w 1168"/>
                        <a:gd name="T1" fmla="*/ 26 h 687"/>
                        <a:gd name="T2" fmla="*/ 21 w 1168"/>
                        <a:gd name="T3" fmla="*/ 23 h 687"/>
                        <a:gd name="T4" fmla="*/ 17 w 1168"/>
                        <a:gd name="T5" fmla="*/ 19 h 687"/>
                        <a:gd name="T6" fmla="*/ 12 w 1168"/>
                        <a:gd name="T7" fmla="*/ 16 h 687"/>
                        <a:gd name="T8" fmla="*/ 9 w 1168"/>
                        <a:gd name="T9" fmla="*/ 12 h 687"/>
                        <a:gd name="T10" fmla="*/ 6 w 1168"/>
                        <a:gd name="T11" fmla="*/ 9 h 687"/>
                        <a:gd name="T12" fmla="*/ 3 w 1168"/>
                        <a:gd name="T13" fmla="*/ 5 h 687"/>
                        <a:gd name="T14" fmla="*/ 1 w 1168"/>
                        <a:gd name="T15" fmla="*/ 2 h 687"/>
                        <a:gd name="T16" fmla="*/ 0 w 1168"/>
                        <a:gd name="T17" fmla="*/ 2 h 687"/>
                        <a:gd name="T18" fmla="*/ 1 w 1168"/>
                        <a:gd name="T19" fmla="*/ 6 h 687"/>
                        <a:gd name="T20" fmla="*/ 3 w 1168"/>
                        <a:gd name="T21" fmla="*/ 10 h 687"/>
                        <a:gd name="T22" fmla="*/ 6 w 1168"/>
                        <a:gd name="T23" fmla="*/ 14 h 687"/>
                        <a:gd name="T24" fmla="*/ 9 w 1168"/>
                        <a:gd name="T25" fmla="*/ 19 h 687"/>
                        <a:gd name="T26" fmla="*/ 14 w 1168"/>
                        <a:gd name="T27" fmla="*/ 23 h 687"/>
                        <a:gd name="T28" fmla="*/ 18 w 1168"/>
                        <a:gd name="T29" fmla="*/ 27 h 687"/>
                        <a:gd name="T30" fmla="*/ 24 w 1168"/>
                        <a:gd name="T31" fmla="*/ 31 h 687"/>
                        <a:gd name="T32" fmla="*/ 28 w 1168"/>
                        <a:gd name="T33" fmla="*/ 34 h 687"/>
                        <a:gd name="T34" fmla="*/ 32 w 1168"/>
                        <a:gd name="T35" fmla="*/ 36 h 687"/>
                        <a:gd name="T36" fmla="*/ 36 w 1168"/>
                        <a:gd name="T37" fmla="*/ 37 h 687"/>
                        <a:gd name="T38" fmla="*/ 39 w 1168"/>
                        <a:gd name="T39" fmla="*/ 39 h 687"/>
                        <a:gd name="T40" fmla="*/ 42 w 1168"/>
                        <a:gd name="T41" fmla="*/ 40 h 687"/>
                        <a:gd name="T42" fmla="*/ 45 w 1168"/>
                        <a:gd name="T43" fmla="*/ 41 h 687"/>
                        <a:gd name="T44" fmla="*/ 49 w 1168"/>
                        <a:gd name="T45" fmla="*/ 42 h 687"/>
                        <a:gd name="T46" fmla="*/ 52 w 1168"/>
                        <a:gd name="T47" fmla="*/ 43 h 687"/>
                        <a:gd name="T48" fmla="*/ 55 w 1168"/>
                        <a:gd name="T49" fmla="*/ 43 h 687"/>
                        <a:gd name="T50" fmla="*/ 58 w 1168"/>
                        <a:gd name="T51" fmla="*/ 43 h 687"/>
                        <a:gd name="T52" fmla="*/ 61 w 1168"/>
                        <a:gd name="T53" fmla="*/ 43 h 687"/>
                        <a:gd name="T54" fmla="*/ 63 w 1168"/>
                        <a:gd name="T55" fmla="*/ 43 h 687"/>
                        <a:gd name="T56" fmla="*/ 66 w 1168"/>
                        <a:gd name="T57" fmla="*/ 42 h 687"/>
                        <a:gd name="T58" fmla="*/ 69 w 1168"/>
                        <a:gd name="T59" fmla="*/ 42 h 687"/>
                        <a:gd name="T60" fmla="*/ 71 w 1168"/>
                        <a:gd name="T61" fmla="*/ 41 h 687"/>
                        <a:gd name="T62" fmla="*/ 72 w 1168"/>
                        <a:gd name="T63" fmla="*/ 40 h 687"/>
                        <a:gd name="T64" fmla="*/ 72 w 1168"/>
                        <a:gd name="T65" fmla="*/ 39 h 687"/>
                        <a:gd name="T66" fmla="*/ 70 w 1168"/>
                        <a:gd name="T67" fmla="*/ 40 h 687"/>
                        <a:gd name="T68" fmla="*/ 68 w 1168"/>
                        <a:gd name="T69" fmla="*/ 40 h 687"/>
                        <a:gd name="T70" fmla="*/ 65 w 1168"/>
                        <a:gd name="T71" fmla="*/ 40 h 687"/>
                        <a:gd name="T72" fmla="*/ 63 w 1168"/>
                        <a:gd name="T73" fmla="*/ 40 h 687"/>
                        <a:gd name="T74" fmla="*/ 60 w 1168"/>
                        <a:gd name="T75" fmla="*/ 39 h 687"/>
                        <a:gd name="T76" fmla="*/ 57 w 1168"/>
                        <a:gd name="T77" fmla="*/ 39 h 687"/>
                        <a:gd name="T78" fmla="*/ 54 w 1168"/>
                        <a:gd name="T79" fmla="*/ 38 h 687"/>
                        <a:gd name="T80" fmla="*/ 51 w 1168"/>
                        <a:gd name="T81" fmla="*/ 38 h 687"/>
                        <a:gd name="T82" fmla="*/ 48 w 1168"/>
                        <a:gd name="T83" fmla="*/ 37 h 687"/>
                        <a:gd name="T84" fmla="*/ 45 w 1168"/>
                        <a:gd name="T85" fmla="*/ 36 h 687"/>
                        <a:gd name="T86" fmla="*/ 42 w 1168"/>
                        <a:gd name="T87" fmla="*/ 35 h 687"/>
                        <a:gd name="T88" fmla="*/ 39 w 1168"/>
                        <a:gd name="T89" fmla="*/ 33 h 687"/>
                        <a:gd name="T90" fmla="*/ 36 w 1168"/>
                        <a:gd name="T91" fmla="*/ 32 h 687"/>
                        <a:gd name="T92" fmla="*/ 33 w 1168"/>
                        <a:gd name="T93" fmla="*/ 30 h 687"/>
                        <a:gd name="T94" fmla="*/ 29 w 1168"/>
                        <a:gd name="T95" fmla="*/ 28 h 687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168"/>
                        <a:gd name="T145" fmla="*/ 0 h 687"/>
                        <a:gd name="T146" fmla="*/ 1168 w 1168"/>
                        <a:gd name="T147" fmla="*/ 687 h 687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168" h="687">
                          <a:moveTo>
                            <a:pt x="448" y="435"/>
                          </a:moveTo>
                          <a:lnTo>
                            <a:pt x="409" y="410"/>
                          </a:lnTo>
                          <a:lnTo>
                            <a:pt x="371" y="385"/>
                          </a:lnTo>
                          <a:lnTo>
                            <a:pt x="334" y="359"/>
                          </a:lnTo>
                          <a:lnTo>
                            <a:pt x="299" y="332"/>
                          </a:lnTo>
                          <a:lnTo>
                            <a:pt x="265" y="305"/>
                          </a:lnTo>
                          <a:lnTo>
                            <a:pt x="233" y="278"/>
                          </a:lnTo>
                          <a:lnTo>
                            <a:pt x="201" y="250"/>
                          </a:lnTo>
                          <a:lnTo>
                            <a:pt x="171" y="222"/>
                          </a:lnTo>
                          <a:lnTo>
                            <a:pt x="144" y="194"/>
                          </a:lnTo>
                          <a:lnTo>
                            <a:pt x="118" y="166"/>
                          </a:lnTo>
                          <a:lnTo>
                            <a:pt x="93" y="138"/>
                          </a:lnTo>
                          <a:lnTo>
                            <a:pt x="71" y="110"/>
                          </a:lnTo>
                          <a:lnTo>
                            <a:pt x="51" y="82"/>
                          </a:lnTo>
                          <a:lnTo>
                            <a:pt x="31" y="54"/>
                          </a:lnTo>
                          <a:lnTo>
                            <a:pt x="14" y="27"/>
                          </a:lnTo>
                          <a:lnTo>
                            <a:pt x="0" y="0"/>
                          </a:lnTo>
                          <a:lnTo>
                            <a:pt x="4" y="31"/>
                          </a:lnTo>
                          <a:lnTo>
                            <a:pt x="11" y="62"/>
                          </a:lnTo>
                          <a:lnTo>
                            <a:pt x="23" y="95"/>
                          </a:lnTo>
                          <a:lnTo>
                            <a:pt x="36" y="128"/>
                          </a:lnTo>
                          <a:lnTo>
                            <a:pt x="54" y="161"/>
                          </a:lnTo>
                          <a:lnTo>
                            <a:pt x="75" y="195"/>
                          </a:lnTo>
                          <a:lnTo>
                            <a:pt x="98" y="229"/>
                          </a:lnTo>
                          <a:lnTo>
                            <a:pt x="125" y="264"/>
                          </a:lnTo>
                          <a:lnTo>
                            <a:pt x="154" y="298"/>
                          </a:lnTo>
                          <a:lnTo>
                            <a:pt x="185" y="331"/>
                          </a:lnTo>
                          <a:lnTo>
                            <a:pt x="219" y="364"/>
                          </a:lnTo>
                          <a:lnTo>
                            <a:pt x="256" y="398"/>
                          </a:lnTo>
                          <a:lnTo>
                            <a:pt x="296" y="430"/>
                          </a:lnTo>
                          <a:lnTo>
                            <a:pt x="337" y="461"/>
                          </a:lnTo>
                          <a:lnTo>
                            <a:pt x="381" y="491"/>
                          </a:lnTo>
                          <a:lnTo>
                            <a:pt x="427" y="520"/>
                          </a:lnTo>
                          <a:lnTo>
                            <a:pt x="455" y="537"/>
                          </a:lnTo>
                          <a:lnTo>
                            <a:pt x="483" y="552"/>
                          </a:lnTo>
                          <a:lnTo>
                            <a:pt x="510" y="567"/>
                          </a:lnTo>
                          <a:lnTo>
                            <a:pt x="538" y="580"/>
                          </a:lnTo>
                          <a:lnTo>
                            <a:pt x="566" y="594"/>
                          </a:lnTo>
                          <a:lnTo>
                            <a:pt x="594" y="606"/>
                          </a:lnTo>
                          <a:lnTo>
                            <a:pt x="622" y="616"/>
                          </a:lnTo>
                          <a:lnTo>
                            <a:pt x="649" y="628"/>
                          </a:lnTo>
                          <a:lnTo>
                            <a:pt x="676" y="637"/>
                          </a:lnTo>
                          <a:lnTo>
                            <a:pt x="704" y="646"/>
                          </a:lnTo>
                          <a:lnTo>
                            <a:pt x="730" y="654"/>
                          </a:lnTo>
                          <a:lnTo>
                            <a:pt x="757" y="661"/>
                          </a:lnTo>
                          <a:lnTo>
                            <a:pt x="783" y="667"/>
                          </a:lnTo>
                          <a:lnTo>
                            <a:pt x="809" y="673"/>
                          </a:lnTo>
                          <a:lnTo>
                            <a:pt x="835" y="678"/>
                          </a:lnTo>
                          <a:lnTo>
                            <a:pt x="860" y="681"/>
                          </a:lnTo>
                          <a:lnTo>
                            <a:pt x="883" y="684"/>
                          </a:lnTo>
                          <a:lnTo>
                            <a:pt x="907" y="686"/>
                          </a:lnTo>
                          <a:lnTo>
                            <a:pt x="931" y="687"/>
                          </a:lnTo>
                          <a:lnTo>
                            <a:pt x="954" y="687"/>
                          </a:lnTo>
                          <a:lnTo>
                            <a:pt x="976" y="687"/>
                          </a:lnTo>
                          <a:lnTo>
                            <a:pt x="998" y="685"/>
                          </a:lnTo>
                          <a:lnTo>
                            <a:pt x="1018" y="683"/>
                          </a:lnTo>
                          <a:lnTo>
                            <a:pt x="1038" y="680"/>
                          </a:lnTo>
                          <a:lnTo>
                            <a:pt x="1058" y="676"/>
                          </a:lnTo>
                          <a:lnTo>
                            <a:pt x="1077" y="670"/>
                          </a:lnTo>
                          <a:lnTo>
                            <a:pt x="1094" y="664"/>
                          </a:lnTo>
                          <a:lnTo>
                            <a:pt x="1111" y="657"/>
                          </a:lnTo>
                          <a:lnTo>
                            <a:pt x="1126" y="650"/>
                          </a:lnTo>
                          <a:lnTo>
                            <a:pt x="1141" y="640"/>
                          </a:lnTo>
                          <a:lnTo>
                            <a:pt x="1155" y="631"/>
                          </a:lnTo>
                          <a:lnTo>
                            <a:pt x="1168" y="621"/>
                          </a:lnTo>
                          <a:lnTo>
                            <a:pt x="1152" y="625"/>
                          </a:lnTo>
                          <a:lnTo>
                            <a:pt x="1136" y="628"/>
                          </a:lnTo>
                          <a:lnTo>
                            <a:pt x="1118" y="631"/>
                          </a:lnTo>
                          <a:lnTo>
                            <a:pt x="1100" y="632"/>
                          </a:lnTo>
                          <a:lnTo>
                            <a:pt x="1082" y="634"/>
                          </a:lnTo>
                          <a:lnTo>
                            <a:pt x="1063" y="634"/>
                          </a:lnTo>
                          <a:lnTo>
                            <a:pt x="1043" y="634"/>
                          </a:lnTo>
                          <a:lnTo>
                            <a:pt x="1024" y="634"/>
                          </a:lnTo>
                          <a:lnTo>
                            <a:pt x="1003" y="633"/>
                          </a:lnTo>
                          <a:lnTo>
                            <a:pt x="982" y="631"/>
                          </a:lnTo>
                          <a:lnTo>
                            <a:pt x="961" y="628"/>
                          </a:lnTo>
                          <a:lnTo>
                            <a:pt x="939" y="625"/>
                          </a:lnTo>
                          <a:lnTo>
                            <a:pt x="917" y="622"/>
                          </a:lnTo>
                          <a:lnTo>
                            <a:pt x="894" y="616"/>
                          </a:lnTo>
                          <a:lnTo>
                            <a:pt x="871" y="612"/>
                          </a:lnTo>
                          <a:lnTo>
                            <a:pt x="848" y="606"/>
                          </a:lnTo>
                          <a:lnTo>
                            <a:pt x="824" y="600"/>
                          </a:lnTo>
                          <a:lnTo>
                            <a:pt x="800" y="594"/>
                          </a:lnTo>
                          <a:lnTo>
                            <a:pt x="776" y="585"/>
                          </a:lnTo>
                          <a:lnTo>
                            <a:pt x="752" y="578"/>
                          </a:lnTo>
                          <a:lnTo>
                            <a:pt x="728" y="569"/>
                          </a:lnTo>
                          <a:lnTo>
                            <a:pt x="703" y="559"/>
                          </a:lnTo>
                          <a:lnTo>
                            <a:pt x="678" y="550"/>
                          </a:lnTo>
                          <a:lnTo>
                            <a:pt x="652" y="540"/>
                          </a:lnTo>
                          <a:lnTo>
                            <a:pt x="627" y="528"/>
                          </a:lnTo>
                          <a:lnTo>
                            <a:pt x="602" y="517"/>
                          </a:lnTo>
                          <a:lnTo>
                            <a:pt x="576" y="504"/>
                          </a:lnTo>
                          <a:lnTo>
                            <a:pt x="550" y="492"/>
                          </a:lnTo>
                          <a:lnTo>
                            <a:pt x="525" y="478"/>
                          </a:lnTo>
                          <a:lnTo>
                            <a:pt x="499" y="465"/>
                          </a:lnTo>
                          <a:lnTo>
                            <a:pt x="474" y="450"/>
                          </a:lnTo>
                          <a:lnTo>
                            <a:pt x="448" y="4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177" y="1489"/>
                      <a:ext cx="371" cy="216"/>
                    </a:xfrm>
                    <a:custGeom>
                      <a:avLst/>
                      <a:gdLst>
                        <a:gd name="T0" fmla="*/ 33 w 1485"/>
                        <a:gd name="T1" fmla="*/ 32 h 863"/>
                        <a:gd name="T2" fmla="*/ 27 w 1485"/>
                        <a:gd name="T3" fmla="*/ 28 h 863"/>
                        <a:gd name="T4" fmla="*/ 21 w 1485"/>
                        <a:gd name="T5" fmla="*/ 24 h 863"/>
                        <a:gd name="T6" fmla="*/ 16 w 1485"/>
                        <a:gd name="T7" fmla="*/ 20 h 863"/>
                        <a:gd name="T8" fmla="*/ 11 w 1485"/>
                        <a:gd name="T9" fmla="*/ 15 h 863"/>
                        <a:gd name="T10" fmla="*/ 7 w 1485"/>
                        <a:gd name="T11" fmla="*/ 11 h 863"/>
                        <a:gd name="T12" fmla="*/ 4 w 1485"/>
                        <a:gd name="T13" fmla="*/ 7 h 863"/>
                        <a:gd name="T14" fmla="*/ 1 w 1485"/>
                        <a:gd name="T15" fmla="*/ 2 h 863"/>
                        <a:gd name="T16" fmla="*/ 0 w 1485"/>
                        <a:gd name="T17" fmla="*/ 2 h 863"/>
                        <a:gd name="T18" fmla="*/ 2 w 1485"/>
                        <a:gd name="T19" fmla="*/ 7 h 863"/>
                        <a:gd name="T20" fmla="*/ 4 w 1485"/>
                        <a:gd name="T21" fmla="*/ 13 h 863"/>
                        <a:gd name="T22" fmla="*/ 8 w 1485"/>
                        <a:gd name="T23" fmla="*/ 18 h 863"/>
                        <a:gd name="T24" fmla="*/ 12 w 1485"/>
                        <a:gd name="T25" fmla="*/ 23 h 863"/>
                        <a:gd name="T26" fmla="*/ 18 w 1485"/>
                        <a:gd name="T27" fmla="*/ 28 h 863"/>
                        <a:gd name="T28" fmla="*/ 24 w 1485"/>
                        <a:gd name="T29" fmla="*/ 33 h 863"/>
                        <a:gd name="T30" fmla="*/ 31 w 1485"/>
                        <a:gd name="T31" fmla="*/ 38 h 863"/>
                        <a:gd name="T32" fmla="*/ 36 w 1485"/>
                        <a:gd name="T33" fmla="*/ 42 h 863"/>
                        <a:gd name="T34" fmla="*/ 41 w 1485"/>
                        <a:gd name="T35" fmla="*/ 44 h 863"/>
                        <a:gd name="T36" fmla="*/ 45 w 1485"/>
                        <a:gd name="T37" fmla="*/ 46 h 863"/>
                        <a:gd name="T38" fmla="*/ 50 w 1485"/>
                        <a:gd name="T39" fmla="*/ 48 h 863"/>
                        <a:gd name="T40" fmla="*/ 54 w 1485"/>
                        <a:gd name="T41" fmla="*/ 50 h 863"/>
                        <a:gd name="T42" fmla="*/ 58 w 1485"/>
                        <a:gd name="T43" fmla="*/ 51 h 863"/>
                        <a:gd name="T44" fmla="*/ 63 w 1485"/>
                        <a:gd name="T45" fmla="*/ 52 h 863"/>
                        <a:gd name="T46" fmla="*/ 67 w 1485"/>
                        <a:gd name="T47" fmla="*/ 53 h 863"/>
                        <a:gd name="T48" fmla="*/ 70 w 1485"/>
                        <a:gd name="T49" fmla="*/ 54 h 863"/>
                        <a:gd name="T50" fmla="*/ 74 w 1485"/>
                        <a:gd name="T51" fmla="*/ 54 h 863"/>
                        <a:gd name="T52" fmla="*/ 78 w 1485"/>
                        <a:gd name="T53" fmla="*/ 54 h 863"/>
                        <a:gd name="T54" fmla="*/ 81 w 1485"/>
                        <a:gd name="T55" fmla="*/ 54 h 863"/>
                        <a:gd name="T56" fmla="*/ 84 w 1485"/>
                        <a:gd name="T57" fmla="*/ 53 h 863"/>
                        <a:gd name="T58" fmla="*/ 87 w 1485"/>
                        <a:gd name="T59" fmla="*/ 53 h 863"/>
                        <a:gd name="T60" fmla="*/ 89 w 1485"/>
                        <a:gd name="T61" fmla="*/ 52 h 863"/>
                        <a:gd name="T62" fmla="*/ 92 w 1485"/>
                        <a:gd name="T63" fmla="*/ 50 h 863"/>
                        <a:gd name="T64" fmla="*/ 91 w 1485"/>
                        <a:gd name="T65" fmla="*/ 50 h 863"/>
                        <a:gd name="T66" fmla="*/ 89 w 1485"/>
                        <a:gd name="T67" fmla="*/ 50 h 863"/>
                        <a:gd name="T68" fmla="*/ 86 w 1485"/>
                        <a:gd name="T69" fmla="*/ 50 h 863"/>
                        <a:gd name="T70" fmla="*/ 83 w 1485"/>
                        <a:gd name="T71" fmla="*/ 50 h 863"/>
                        <a:gd name="T72" fmla="*/ 80 w 1485"/>
                        <a:gd name="T73" fmla="*/ 50 h 863"/>
                        <a:gd name="T74" fmla="*/ 76 w 1485"/>
                        <a:gd name="T75" fmla="*/ 50 h 863"/>
                        <a:gd name="T76" fmla="*/ 73 w 1485"/>
                        <a:gd name="T77" fmla="*/ 49 h 863"/>
                        <a:gd name="T78" fmla="*/ 69 w 1485"/>
                        <a:gd name="T79" fmla="*/ 48 h 863"/>
                        <a:gd name="T80" fmla="*/ 66 w 1485"/>
                        <a:gd name="T81" fmla="*/ 47 h 863"/>
                        <a:gd name="T82" fmla="*/ 62 w 1485"/>
                        <a:gd name="T83" fmla="*/ 46 h 863"/>
                        <a:gd name="T84" fmla="*/ 58 w 1485"/>
                        <a:gd name="T85" fmla="*/ 45 h 863"/>
                        <a:gd name="T86" fmla="*/ 54 w 1485"/>
                        <a:gd name="T87" fmla="*/ 43 h 863"/>
                        <a:gd name="T88" fmla="*/ 50 w 1485"/>
                        <a:gd name="T89" fmla="*/ 41 h 863"/>
                        <a:gd name="T90" fmla="*/ 46 w 1485"/>
                        <a:gd name="T91" fmla="*/ 40 h 863"/>
                        <a:gd name="T92" fmla="*/ 42 w 1485"/>
                        <a:gd name="T93" fmla="*/ 37 h 863"/>
                        <a:gd name="T94" fmla="*/ 38 w 1485"/>
                        <a:gd name="T95" fmla="*/ 35 h 863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485"/>
                        <a:gd name="T145" fmla="*/ 0 h 863"/>
                        <a:gd name="T146" fmla="*/ 1485 w 1485"/>
                        <a:gd name="T147" fmla="*/ 863 h 863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485" h="863">
                          <a:moveTo>
                            <a:pt x="576" y="541"/>
                          </a:moveTo>
                          <a:lnTo>
                            <a:pt x="525" y="509"/>
                          </a:lnTo>
                          <a:lnTo>
                            <a:pt x="476" y="478"/>
                          </a:lnTo>
                          <a:lnTo>
                            <a:pt x="430" y="445"/>
                          </a:lnTo>
                          <a:lnTo>
                            <a:pt x="384" y="412"/>
                          </a:lnTo>
                          <a:lnTo>
                            <a:pt x="340" y="379"/>
                          </a:lnTo>
                          <a:lnTo>
                            <a:pt x="299" y="344"/>
                          </a:lnTo>
                          <a:lnTo>
                            <a:pt x="259" y="310"/>
                          </a:lnTo>
                          <a:lnTo>
                            <a:pt x="222" y="275"/>
                          </a:lnTo>
                          <a:lnTo>
                            <a:pt x="186" y="241"/>
                          </a:lnTo>
                          <a:lnTo>
                            <a:pt x="152" y="205"/>
                          </a:lnTo>
                          <a:lnTo>
                            <a:pt x="121" y="171"/>
                          </a:lnTo>
                          <a:lnTo>
                            <a:pt x="92" y="136"/>
                          </a:lnTo>
                          <a:lnTo>
                            <a:pt x="65" y="102"/>
                          </a:lnTo>
                          <a:lnTo>
                            <a:pt x="41" y="67"/>
                          </a:lnTo>
                          <a:lnTo>
                            <a:pt x="19" y="33"/>
                          </a:lnTo>
                          <a:lnTo>
                            <a:pt x="0" y="0"/>
                          </a:lnTo>
                          <a:lnTo>
                            <a:pt x="6" y="37"/>
                          </a:lnTo>
                          <a:lnTo>
                            <a:pt x="16" y="76"/>
                          </a:lnTo>
                          <a:lnTo>
                            <a:pt x="31" y="116"/>
                          </a:lnTo>
                          <a:lnTo>
                            <a:pt x="50" y="157"/>
                          </a:lnTo>
                          <a:lnTo>
                            <a:pt x="72" y="198"/>
                          </a:lnTo>
                          <a:lnTo>
                            <a:pt x="99" y="240"/>
                          </a:lnTo>
                          <a:lnTo>
                            <a:pt x="129" y="282"/>
                          </a:lnTo>
                          <a:lnTo>
                            <a:pt x="164" y="324"/>
                          </a:lnTo>
                          <a:lnTo>
                            <a:pt x="201" y="366"/>
                          </a:lnTo>
                          <a:lnTo>
                            <a:pt x="242" y="408"/>
                          </a:lnTo>
                          <a:lnTo>
                            <a:pt x="285" y="450"/>
                          </a:lnTo>
                          <a:lnTo>
                            <a:pt x="333" y="491"/>
                          </a:lnTo>
                          <a:lnTo>
                            <a:pt x="383" y="531"/>
                          </a:lnTo>
                          <a:lnTo>
                            <a:pt x="437" y="570"/>
                          </a:lnTo>
                          <a:lnTo>
                            <a:pt x="492" y="608"/>
                          </a:lnTo>
                          <a:lnTo>
                            <a:pt x="551" y="644"/>
                          </a:lnTo>
                          <a:lnTo>
                            <a:pt x="586" y="665"/>
                          </a:lnTo>
                          <a:lnTo>
                            <a:pt x="622" y="685"/>
                          </a:lnTo>
                          <a:lnTo>
                            <a:pt x="657" y="703"/>
                          </a:lnTo>
                          <a:lnTo>
                            <a:pt x="692" y="721"/>
                          </a:lnTo>
                          <a:lnTo>
                            <a:pt x="727" y="738"/>
                          </a:lnTo>
                          <a:lnTo>
                            <a:pt x="763" y="754"/>
                          </a:lnTo>
                          <a:lnTo>
                            <a:pt x="798" y="769"/>
                          </a:lnTo>
                          <a:lnTo>
                            <a:pt x="833" y="782"/>
                          </a:lnTo>
                          <a:lnTo>
                            <a:pt x="868" y="795"/>
                          </a:lnTo>
                          <a:lnTo>
                            <a:pt x="902" y="806"/>
                          </a:lnTo>
                          <a:lnTo>
                            <a:pt x="936" y="817"/>
                          </a:lnTo>
                          <a:lnTo>
                            <a:pt x="969" y="826"/>
                          </a:lnTo>
                          <a:lnTo>
                            <a:pt x="1003" y="835"/>
                          </a:lnTo>
                          <a:lnTo>
                            <a:pt x="1035" y="842"/>
                          </a:lnTo>
                          <a:lnTo>
                            <a:pt x="1067" y="849"/>
                          </a:lnTo>
                          <a:lnTo>
                            <a:pt x="1099" y="854"/>
                          </a:lnTo>
                          <a:lnTo>
                            <a:pt x="1129" y="858"/>
                          </a:lnTo>
                          <a:lnTo>
                            <a:pt x="1159" y="861"/>
                          </a:lnTo>
                          <a:lnTo>
                            <a:pt x="1189" y="863"/>
                          </a:lnTo>
                          <a:lnTo>
                            <a:pt x="1219" y="863"/>
                          </a:lnTo>
                          <a:lnTo>
                            <a:pt x="1246" y="863"/>
                          </a:lnTo>
                          <a:lnTo>
                            <a:pt x="1272" y="862"/>
                          </a:lnTo>
                          <a:lnTo>
                            <a:pt x="1299" y="860"/>
                          </a:lnTo>
                          <a:lnTo>
                            <a:pt x="1324" y="856"/>
                          </a:lnTo>
                          <a:lnTo>
                            <a:pt x="1348" y="852"/>
                          </a:lnTo>
                          <a:lnTo>
                            <a:pt x="1371" y="846"/>
                          </a:lnTo>
                          <a:lnTo>
                            <a:pt x="1394" y="839"/>
                          </a:lnTo>
                          <a:lnTo>
                            <a:pt x="1415" y="831"/>
                          </a:lnTo>
                          <a:lnTo>
                            <a:pt x="1434" y="822"/>
                          </a:lnTo>
                          <a:lnTo>
                            <a:pt x="1452" y="811"/>
                          </a:lnTo>
                          <a:lnTo>
                            <a:pt x="1470" y="800"/>
                          </a:lnTo>
                          <a:lnTo>
                            <a:pt x="1485" y="787"/>
                          </a:lnTo>
                          <a:lnTo>
                            <a:pt x="1466" y="792"/>
                          </a:lnTo>
                          <a:lnTo>
                            <a:pt x="1445" y="796"/>
                          </a:lnTo>
                          <a:lnTo>
                            <a:pt x="1423" y="798"/>
                          </a:lnTo>
                          <a:lnTo>
                            <a:pt x="1401" y="800"/>
                          </a:lnTo>
                          <a:lnTo>
                            <a:pt x="1377" y="801"/>
                          </a:lnTo>
                          <a:lnTo>
                            <a:pt x="1355" y="802"/>
                          </a:lnTo>
                          <a:lnTo>
                            <a:pt x="1330" y="801"/>
                          </a:lnTo>
                          <a:lnTo>
                            <a:pt x="1305" y="800"/>
                          </a:lnTo>
                          <a:lnTo>
                            <a:pt x="1279" y="798"/>
                          </a:lnTo>
                          <a:lnTo>
                            <a:pt x="1252" y="795"/>
                          </a:lnTo>
                          <a:lnTo>
                            <a:pt x="1226" y="792"/>
                          </a:lnTo>
                          <a:lnTo>
                            <a:pt x="1198" y="787"/>
                          </a:lnTo>
                          <a:lnTo>
                            <a:pt x="1170" y="782"/>
                          </a:lnTo>
                          <a:lnTo>
                            <a:pt x="1142" y="776"/>
                          </a:lnTo>
                          <a:lnTo>
                            <a:pt x="1113" y="769"/>
                          </a:lnTo>
                          <a:lnTo>
                            <a:pt x="1083" y="762"/>
                          </a:lnTo>
                          <a:lnTo>
                            <a:pt x="1053" y="753"/>
                          </a:lnTo>
                          <a:lnTo>
                            <a:pt x="1022" y="744"/>
                          </a:lnTo>
                          <a:lnTo>
                            <a:pt x="992" y="735"/>
                          </a:lnTo>
                          <a:lnTo>
                            <a:pt x="961" y="724"/>
                          </a:lnTo>
                          <a:lnTo>
                            <a:pt x="930" y="713"/>
                          </a:lnTo>
                          <a:lnTo>
                            <a:pt x="899" y="700"/>
                          </a:lnTo>
                          <a:lnTo>
                            <a:pt x="867" y="688"/>
                          </a:lnTo>
                          <a:lnTo>
                            <a:pt x="835" y="674"/>
                          </a:lnTo>
                          <a:lnTo>
                            <a:pt x="803" y="660"/>
                          </a:lnTo>
                          <a:lnTo>
                            <a:pt x="771" y="645"/>
                          </a:lnTo>
                          <a:lnTo>
                            <a:pt x="739" y="630"/>
                          </a:lnTo>
                          <a:lnTo>
                            <a:pt x="706" y="613"/>
                          </a:lnTo>
                          <a:lnTo>
                            <a:pt x="673" y="597"/>
                          </a:lnTo>
                          <a:lnTo>
                            <a:pt x="641" y="578"/>
                          </a:lnTo>
                          <a:lnTo>
                            <a:pt x="608" y="560"/>
                          </a:lnTo>
                          <a:lnTo>
                            <a:pt x="576" y="5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149" y="1594"/>
                      <a:ext cx="330" cy="197"/>
                    </a:xfrm>
                    <a:custGeom>
                      <a:avLst/>
                      <a:gdLst>
                        <a:gd name="T0" fmla="*/ 28 w 1320"/>
                        <a:gd name="T1" fmla="*/ 30 h 787"/>
                        <a:gd name="T2" fmla="*/ 23 w 1320"/>
                        <a:gd name="T3" fmla="*/ 26 h 787"/>
                        <a:gd name="T4" fmla="*/ 18 w 1320"/>
                        <a:gd name="T5" fmla="*/ 22 h 787"/>
                        <a:gd name="T6" fmla="*/ 14 w 1320"/>
                        <a:gd name="T7" fmla="*/ 18 h 787"/>
                        <a:gd name="T8" fmla="*/ 10 w 1320"/>
                        <a:gd name="T9" fmla="*/ 14 h 787"/>
                        <a:gd name="T10" fmla="*/ 6 w 1320"/>
                        <a:gd name="T11" fmla="*/ 10 h 787"/>
                        <a:gd name="T12" fmla="*/ 3 w 1320"/>
                        <a:gd name="T13" fmla="*/ 6 h 787"/>
                        <a:gd name="T14" fmla="*/ 1 w 1320"/>
                        <a:gd name="T15" fmla="*/ 2 h 787"/>
                        <a:gd name="T16" fmla="*/ 0 w 1320"/>
                        <a:gd name="T17" fmla="*/ 2 h 787"/>
                        <a:gd name="T18" fmla="*/ 1 w 1320"/>
                        <a:gd name="T19" fmla="*/ 7 h 787"/>
                        <a:gd name="T20" fmla="*/ 3 w 1320"/>
                        <a:gd name="T21" fmla="*/ 12 h 787"/>
                        <a:gd name="T22" fmla="*/ 6 w 1320"/>
                        <a:gd name="T23" fmla="*/ 17 h 787"/>
                        <a:gd name="T24" fmla="*/ 10 w 1320"/>
                        <a:gd name="T25" fmla="*/ 22 h 787"/>
                        <a:gd name="T26" fmla="*/ 15 w 1320"/>
                        <a:gd name="T27" fmla="*/ 27 h 787"/>
                        <a:gd name="T28" fmla="*/ 21 w 1320"/>
                        <a:gd name="T29" fmla="*/ 31 h 787"/>
                        <a:gd name="T30" fmla="*/ 26 w 1320"/>
                        <a:gd name="T31" fmla="*/ 36 h 787"/>
                        <a:gd name="T32" fmla="*/ 31 w 1320"/>
                        <a:gd name="T33" fmla="*/ 39 h 787"/>
                        <a:gd name="T34" fmla="*/ 36 w 1320"/>
                        <a:gd name="T35" fmla="*/ 41 h 787"/>
                        <a:gd name="T36" fmla="*/ 40 w 1320"/>
                        <a:gd name="T37" fmla="*/ 43 h 787"/>
                        <a:gd name="T38" fmla="*/ 43 w 1320"/>
                        <a:gd name="T39" fmla="*/ 45 h 787"/>
                        <a:gd name="T40" fmla="*/ 47 w 1320"/>
                        <a:gd name="T41" fmla="*/ 46 h 787"/>
                        <a:gd name="T42" fmla="*/ 51 w 1320"/>
                        <a:gd name="T43" fmla="*/ 47 h 787"/>
                        <a:gd name="T44" fmla="*/ 55 w 1320"/>
                        <a:gd name="T45" fmla="*/ 48 h 787"/>
                        <a:gd name="T46" fmla="*/ 58 w 1320"/>
                        <a:gd name="T47" fmla="*/ 49 h 787"/>
                        <a:gd name="T48" fmla="*/ 62 w 1320"/>
                        <a:gd name="T49" fmla="*/ 49 h 787"/>
                        <a:gd name="T50" fmla="*/ 66 w 1320"/>
                        <a:gd name="T51" fmla="*/ 49 h 787"/>
                        <a:gd name="T52" fmla="*/ 69 w 1320"/>
                        <a:gd name="T53" fmla="*/ 49 h 787"/>
                        <a:gd name="T54" fmla="*/ 72 w 1320"/>
                        <a:gd name="T55" fmla="*/ 49 h 787"/>
                        <a:gd name="T56" fmla="*/ 75 w 1320"/>
                        <a:gd name="T57" fmla="*/ 48 h 787"/>
                        <a:gd name="T58" fmla="*/ 77 w 1320"/>
                        <a:gd name="T59" fmla="*/ 47 h 787"/>
                        <a:gd name="T60" fmla="*/ 80 w 1320"/>
                        <a:gd name="T61" fmla="*/ 46 h 787"/>
                        <a:gd name="T62" fmla="*/ 82 w 1320"/>
                        <a:gd name="T63" fmla="*/ 45 h 787"/>
                        <a:gd name="T64" fmla="*/ 81 w 1320"/>
                        <a:gd name="T65" fmla="*/ 44 h 787"/>
                        <a:gd name="T66" fmla="*/ 79 w 1320"/>
                        <a:gd name="T67" fmla="*/ 45 h 787"/>
                        <a:gd name="T68" fmla="*/ 76 w 1320"/>
                        <a:gd name="T69" fmla="*/ 45 h 787"/>
                        <a:gd name="T70" fmla="*/ 74 w 1320"/>
                        <a:gd name="T71" fmla="*/ 45 h 787"/>
                        <a:gd name="T72" fmla="*/ 71 w 1320"/>
                        <a:gd name="T73" fmla="*/ 45 h 787"/>
                        <a:gd name="T74" fmla="*/ 68 w 1320"/>
                        <a:gd name="T75" fmla="*/ 45 h 787"/>
                        <a:gd name="T76" fmla="*/ 65 w 1320"/>
                        <a:gd name="T77" fmla="*/ 44 h 787"/>
                        <a:gd name="T78" fmla="*/ 61 w 1320"/>
                        <a:gd name="T79" fmla="*/ 44 h 787"/>
                        <a:gd name="T80" fmla="*/ 58 w 1320"/>
                        <a:gd name="T81" fmla="*/ 43 h 787"/>
                        <a:gd name="T82" fmla="*/ 54 w 1320"/>
                        <a:gd name="T83" fmla="*/ 42 h 787"/>
                        <a:gd name="T84" fmla="*/ 51 w 1320"/>
                        <a:gd name="T85" fmla="*/ 41 h 787"/>
                        <a:gd name="T86" fmla="*/ 47 w 1320"/>
                        <a:gd name="T87" fmla="*/ 40 h 787"/>
                        <a:gd name="T88" fmla="*/ 44 w 1320"/>
                        <a:gd name="T89" fmla="*/ 38 h 787"/>
                        <a:gd name="T90" fmla="*/ 40 w 1320"/>
                        <a:gd name="T91" fmla="*/ 36 h 787"/>
                        <a:gd name="T92" fmla="*/ 37 w 1320"/>
                        <a:gd name="T93" fmla="*/ 35 h 787"/>
                        <a:gd name="T94" fmla="*/ 33 w 1320"/>
                        <a:gd name="T95" fmla="*/ 33 h 787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320"/>
                        <a:gd name="T145" fmla="*/ 0 h 787"/>
                        <a:gd name="T146" fmla="*/ 1320 w 1320"/>
                        <a:gd name="T147" fmla="*/ 787 h 787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320" h="787">
                          <a:moveTo>
                            <a:pt x="501" y="501"/>
                          </a:moveTo>
                          <a:lnTo>
                            <a:pt x="456" y="473"/>
                          </a:lnTo>
                          <a:lnTo>
                            <a:pt x="414" y="444"/>
                          </a:lnTo>
                          <a:lnTo>
                            <a:pt x="372" y="414"/>
                          </a:lnTo>
                          <a:lnTo>
                            <a:pt x="332" y="384"/>
                          </a:lnTo>
                          <a:lnTo>
                            <a:pt x="293" y="353"/>
                          </a:lnTo>
                          <a:lnTo>
                            <a:pt x="257" y="322"/>
                          </a:lnTo>
                          <a:lnTo>
                            <a:pt x="223" y="291"/>
                          </a:lnTo>
                          <a:lnTo>
                            <a:pt x="190" y="259"/>
                          </a:lnTo>
                          <a:lnTo>
                            <a:pt x="158" y="225"/>
                          </a:lnTo>
                          <a:lnTo>
                            <a:pt x="129" y="193"/>
                          </a:lnTo>
                          <a:lnTo>
                            <a:pt x="102" y="161"/>
                          </a:lnTo>
                          <a:lnTo>
                            <a:pt x="77" y="128"/>
                          </a:lnTo>
                          <a:lnTo>
                            <a:pt x="55" y="96"/>
                          </a:lnTo>
                          <a:lnTo>
                            <a:pt x="34" y="64"/>
                          </a:lnTo>
                          <a:lnTo>
                            <a:pt x="16" y="31"/>
                          </a:lnTo>
                          <a:lnTo>
                            <a:pt x="0" y="0"/>
                          </a:lnTo>
                          <a:lnTo>
                            <a:pt x="4" y="37"/>
                          </a:lnTo>
                          <a:lnTo>
                            <a:pt x="11" y="74"/>
                          </a:lnTo>
                          <a:lnTo>
                            <a:pt x="22" y="111"/>
                          </a:lnTo>
                          <a:lnTo>
                            <a:pt x="38" y="151"/>
                          </a:lnTo>
                          <a:lnTo>
                            <a:pt x="57" y="190"/>
                          </a:lnTo>
                          <a:lnTo>
                            <a:pt x="79" y="230"/>
                          </a:lnTo>
                          <a:lnTo>
                            <a:pt x="104" y="269"/>
                          </a:lnTo>
                          <a:lnTo>
                            <a:pt x="133" y="308"/>
                          </a:lnTo>
                          <a:lnTo>
                            <a:pt x="166" y="348"/>
                          </a:lnTo>
                          <a:lnTo>
                            <a:pt x="202" y="387"/>
                          </a:lnTo>
                          <a:lnTo>
                            <a:pt x="240" y="426"/>
                          </a:lnTo>
                          <a:lnTo>
                            <a:pt x="281" y="464"/>
                          </a:lnTo>
                          <a:lnTo>
                            <a:pt x="326" y="500"/>
                          </a:lnTo>
                          <a:lnTo>
                            <a:pt x="372" y="537"/>
                          </a:lnTo>
                          <a:lnTo>
                            <a:pt x="421" y="571"/>
                          </a:lnTo>
                          <a:lnTo>
                            <a:pt x="473" y="604"/>
                          </a:lnTo>
                          <a:lnTo>
                            <a:pt x="504" y="623"/>
                          </a:lnTo>
                          <a:lnTo>
                            <a:pt x="536" y="640"/>
                          </a:lnTo>
                          <a:lnTo>
                            <a:pt x="567" y="657"/>
                          </a:lnTo>
                          <a:lnTo>
                            <a:pt x="599" y="673"/>
                          </a:lnTo>
                          <a:lnTo>
                            <a:pt x="631" y="687"/>
                          </a:lnTo>
                          <a:lnTo>
                            <a:pt x="662" y="701"/>
                          </a:lnTo>
                          <a:lnTo>
                            <a:pt x="693" y="713"/>
                          </a:lnTo>
                          <a:lnTo>
                            <a:pt x="725" y="725"/>
                          </a:lnTo>
                          <a:lnTo>
                            <a:pt x="755" y="736"/>
                          </a:lnTo>
                          <a:lnTo>
                            <a:pt x="786" y="745"/>
                          </a:lnTo>
                          <a:lnTo>
                            <a:pt x="818" y="755"/>
                          </a:lnTo>
                          <a:lnTo>
                            <a:pt x="848" y="762"/>
                          </a:lnTo>
                          <a:lnTo>
                            <a:pt x="877" y="768"/>
                          </a:lnTo>
                          <a:lnTo>
                            <a:pt x="907" y="774"/>
                          </a:lnTo>
                          <a:lnTo>
                            <a:pt x="936" y="778"/>
                          </a:lnTo>
                          <a:lnTo>
                            <a:pt x="964" y="783"/>
                          </a:lnTo>
                          <a:lnTo>
                            <a:pt x="992" y="785"/>
                          </a:lnTo>
                          <a:lnTo>
                            <a:pt x="1020" y="787"/>
                          </a:lnTo>
                          <a:lnTo>
                            <a:pt x="1046" y="787"/>
                          </a:lnTo>
                          <a:lnTo>
                            <a:pt x="1073" y="787"/>
                          </a:lnTo>
                          <a:lnTo>
                            <a:pt x="1098" y="785"/>
                          </a:lnTo>
                          <a:lnTo>
                            <a:pt x="1123" y="783"/>
                          </a:lnTo>
                          <a:lnTo>
                            <a:pt x="1147" y="778"/>
                          </a:lnTo>
                          <a:lnTo>
                            <a:pt x="1170" y="774"/>
                          </a:lnTo>
                          <a:lnTo>
                            <a:pt x="1192" y="768"/>
                          </a:lnTo>
                          <a:lnTo>
                            <a:pt x="1213" y="762"/>
                          </a:lnTo>
                          <a:lnTo>
                            <a:pt x="1234" y="753"/>
                          </a:lnTo>
                          <a:lnTo>
                            <a:pt x="1254" y="745"/>
                          </a:lnTo>
                          <a:lnTo>
                            <a:pt x="1271" y="736"/>
                          </a:lnTo>
                          <a:lnTo>
                            <a:pt x="1289" y="724"/>
                          </a:lnTo>
                          <a:lnTo>
                            <a:pt x="1306" y="713"/>
                          </a:lnTo>
                          <a:lnTo>
                            <a:pt x="1320" y="700"/>
                          </a:lnTo>
                          <a:lnTo>
                            <a:pt x="1301" y="705"/>
                          </a:lnTo>
                          <a:lnTo>
                            <a:pt x="1283" y="709"/>
                          </a:lnTo>
                          <a:lnTo>
                            <a:pt x="1263" y="713"/>
                          </a:lnTo>
                          <a:lnTo>
                            <a:pt x="1242" y="716"/>
                          </a:lnTo>
                          <a:lnTo>
                            <a:pt x="1221" y="718"/>
                          </a:lnTo>
                          <a:lnTo>
                            <a:pt x="1200" y="719"/>
                          </a:lnTo>
                          <a:lnTo>
                            <a:pt x="1177" y="720"/>
                          </a:lnTo>
                          <a:lnTo>
                            <a:pt x="1154" y="720"/>
                          </a:lnTo>
                          <a:lnTo>
                            <a:pt x="1131" y="719"/>
                          </a:lnTo>
                          <a:lnTo>
                            <a:pt x="1107" y="718"/>
                          </a:lnTo>
                          <a:lnTo>
                            <a:pt x="1082" y="716"/>
                          </a:lnTo>
                          <a:lnTo>
                            <a:pt x="1057" y="713"/>
                          </a:lnTo>
                          <a:lnTo>
                            <a:pt x="1033" y="709"/>
                          </a:lnTo>
                          <a:lnTo>
                            <a:pt x="1007" y="705"/>
                          </a:lnTo>
                          <a:lnTo>
                            <a:pt x="981" y="700"/>
                          </a:lnTo>
                          <a:lnTo>
                            <a:pt x="954" y="693"/>
                          </a:lnTo>
                          <a:lnTo>
                            <a:pt x="927" y="687"/>
                          </a:lnTo>
                          <a:lnTo>
                            <a:pt x="900" y="680"/>
                          </a:lnTo>
                          <a:lnTo>
                            <a:pt x="873" y="672"/>
                          </a:lnTo>
                          <a:lnTo>
                            <a:pt x="845" y="662"/>
                          </a:lnTo>
                          <a:lnTo>
                            <a:pt x="817" y="653"/>
                          </a:lnTo>
                          <a:lnTo>
                            <a:pt x="789" y="642"/>
                          </a:lnTo>
                          <a:lnTo>
                            <a:pt x="761" y="632"/>
                          </a:lnTo>
                          <a:lnTo>
                            <a:pt x="731" y="620"/>
                          </a:lnTo>
                          <a:lnTo>
                            <a:pt x="703" y="607"/>
                          </a:lnTo>
                          <a:lnTo>
                            <a:pt x="674" y="595"/>
                          </a:lnTo>
                          <a:lnTo>
                            <a:pt x="645" y="581"/>
                          </a:lnTo>
                          <a:lnTo>
                            <a:pt x="616" y="567"/>
                          </a:lnTo>
                          <a:lnTo>
                            <a:pt x="587" y="551"/>
                          </a:lnTo>
                          <a:lnTo>
                            <a:pt x="559" y="536"/>
                          </a:lnTo>
                          <a:lnTo>
                            <a:pt x="530" y="519"/>
                          </a:lnTo>
                          <a:lnTo>
                            <a:pt x="501" y="5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372" y="1509"/>
                      <a:ext cx="187" cy="317"/>
                    </a:xfrm>
                    <a:custGeom>
                      <a:avLst/>
                      <a:gdLst>
                        <a:gd name="T0" fmla="*/ 19 w 750"/>
                        <a:gd name="T1" fmla="*/ 28 h 1268"/>
                        <a:gd name="T2" fmla="*/ 23 w 750"/>
                        <a:gd name="T3" fmla="*/ 23 h 1268"/>
                        <a:gd name="T4" fmla="*/ 26 w 750"/>
                        <a:gd name="T5" fmla="*/ 18 h 1268"/>
                        <a:gd name="T6" fmla="*/ 30 w 750"/>
                        <a:gd name="T7" fmla="*/ 14 h 1268"/>
                        <a:gd name="T8" fmla="*/ 34 w 750"/>
                        <a:gd name="T9" fmla="*/ 10 h 1268"/>
                        <a:gd name="T10" fmla="*/ 37 w 750"/>
                        <a:gd name="T11" fmla="*/ 6 h 1268"/>
                        <a:gd name="T12" fmla="*/ 41 w 750"/>
                        <a:gd name="T13" fmla="*/ 3 h 1268"/>
                        <a:gd name="T14" fmla="*/ 45 w 750"/>
                        <a:gd name="T15" fmla="*/ 1 h 1268"/>
                        <a:gd name="T16" fmla="*/ 45 w 750"/>
                        <a:gd name="T17" fmla="*/ 0 h 1268"/>
                        <a:gd name="T18" fmla="*/ 40 w 750"/>
                        <a:gd name="T19" fmla="*/ 1 h 1268"/>
                        <a:gd name="T20" fmla="*/ 36 w 750"/>
                        <a:gd name="T21" fmla="*/ 4 h 1268"/>
                        <a:gd name="T22" fmla="*/ 31 w 750"/>
                        <a:gd name="T23" fmla="*/ 7 h 1268"/>
                        <a:gd name="T24" fmla="*/ 27 w 750"/>
                        <a:gd name="T25" fmla="*/ 10 h 1268"/>
                        <a:gd name="T26" fmla="*/ 22 w 750"/>
                        <a:gd name="T27" fmla="*/ 15 h 1268"/>
                        <a:gd name="T28" fmla="*/ 18 w 750"/>
                        <a:gd name="T29" fmla="*/ 20 h 1268"/>
                        <a:gd name="T30" fmla="*/ 14 w 750"/>
                        <a:gd name="T31" fmla="*/ 26 h 1268"/>
                        <a:gd name="T32" fmla="*/ 10 w 750"/>
                        <a:gd name="T33" fmla="*/ 33 h 1268"/>
                        <a:gd name="T34" fmla="*/ 6 w 750"/>
                        <a:gd name="T35" fmla="*/ 40 h 1268"/>
                        <a:gd name="T36" fmla="*/ 3 w 750"/>
                        <a:gd name="T37" fmla="*/ 48 h 1268"/>
                        <a:gd name="T38" fmla="*/ 1 w 750"/>
                        <a:gd name="T39" fmla="*/ 55 h 1268"/>
                        <a:gd name="T40" fmla="*/ 0 w 750"/>
                        <a:gd name="T41" fmla="*/ 62 h 1268"/>
                        <a:gd name="T42" fmla="*/ 0 w 750"/>
                        <a:gd name="T43" fmla="*/ 68 h 1268"/>
                        <a:gd name="T44" fmla="*/ 1 w 750"/>
                        <a:gd name="T45" fmla="*/ 73 h 1268"/>
                        <a:gd name="T46" fmla="*/ 3 w 750"/>
                        <a:gd name="T47" fmla="*/ 78 h 1268"/>
                        <a:gd name="T48" fmla="*/ 3 w 750"/>
                        <a:gd name="T49" fmla="*/ 77 h 1268"/>
                        <a:gd name="T50" fmla="*/ 3 w 750"/>
                        <a:gd name="T51" fmla="*/ 72 h 1268"/>
                        <a:gd name="T52" fmla="*/ 4 w 750"/>
                        <a:gd name="T53" fmla="*/ 67 h 1268"/>
                        <a:gd name="T54" fmla="*/ 5 w 750"/>
                        <a:gd name="T55" fmla="*/ 61 h 1268"/>
                        <a:gd name="T56" fmla="*/ 6 w 750"/>
                        <a:gd name="T57" fmla="*/ 54 h 1268"/>
                        <a:gd name="T58" fmla="*/ 9 w 750"/>
                        <a:gd name="T59" fmla="*/ 48 h 1268"/>
                        <a:gd name="T60" fmla="*/ 12 w 750"/>
                        <a:gd name="T61" fmla="*/ 41 h 1268"/>
                        <a:gd name="T62" fmla="*/ 15 w 750"/>
                        <a:gd name="T63" fmla="*/ 34 h 12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50"/>
                        <a:gd name="T97" fmla="*/ 0 h 1268"/>
                        <a:gd name="T98" fmla="*/ 750 w 750"/>
                        <a:gd name="T99" fmla="*/ 1268 h 12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50" h="1268">
                          <a:moveTo>
                            <a:pt x="281" y="489"/>
                          </a:moveTo>
                          <a:lnTo>
                            <a:pt x="308" y="446"/>
                          </a:lnTo>
                          <a:lnTo>
                            <a:pt x="336" y="405"/>
                          </a:lnTo>
                          <a:lnTo>
                            <a:pt x="364" y="364"/>
                          </a:lnTo>
                          <a:lnTo>
                            <a:pt x="393" y="326"/>
                          </a:lnTo>
                          <a:lnTo>
                            <a:pt x="422" y="288"/>
                          </a:lnTo>
                          <a:lnTo>
                            <a:pt x="451" y="253"/>
                          </a:lnTo>
                          <a:lnTo>
                            <a:pt x="481" y="220"/>
                          </a:lnTo>
                          <a:lnTo>
                            <a:pt x="511" y="188"/>
                          </a:lnTo>
                          <a:lnTo>
                            <a:pt x="541" y="158"/>
                          </a:lnTo>
                          <a:lnTo>
                            <a:pt x="572" y="129"/>
                          </a:lnTo>
                          <a:lnTo>
                            <a:pt x="603" y="103"/>
                          </a:lnTo>
                          <a:lnTo>
                            <a:pt x="633" y="78"/>
                          </a:lnTo>
                          <a:lnTo>
                            <a:pt x="662" y="55"/>
                          </a:lnTo>
                          <a:lnTo>
                            <a:pt x="692" y="34"/>
                          </a:lnTo>
                          <a:lnTo>
                            <a:pt x="721" y="17"/>
                          </a:lnTo>
                          <a:lnTo>
                            <a:pt x="750" y="0"/>
                          </a:lnTo>
                          <a:lnTo>
                            <a:pt x="718" y="5"/>
                          </a:lnTo>
                          <a:lnTo>
                            <a:pt x="685" y="13"/>
                          </a:lnTo>
                          <a:lnTo>
                            <a:pt x="650" y="26"/>
                          </a:lnTo>
                          <a:lnTo>
                            <a:pt x="615" y="41"/>
                          </a:lnTo>
                          <a:lnTo>
                            <a:pt x="579" y="60"/>
                          </a:lnTo>
                          <a:lnTo>
                            <a:pt x="543" y="83"/>
                          </a:lnTo>
                          <a:lnTo>
                            <a:pt x="506" y="108"/>
                          </a:lnTo>
                          <a:lnTo>
                            <a:pt x="470" y="137"/>
                          </a:lnTo>
                          <a:lnTo>
                            <a:pt x="433" y="168"/>
                          </a:lnTo>
                          <a:lnTo>
                            <a:pt x="397" y="203"/>
                          </a:lnTo>
                          <a:lnTo>
                            <a:pt x="361" y="241"/>
                          </a:lnTo>
                          <a:lnTo>
                            <a:pt x="325" y="280"/>
                          </a:lnTo>
                          <a:lnTo>
                            <a:pt x="290" y="324"/>
                          </a:lnTo>
                          <a:lnTo>
                            <a:pt x="257" y="368"/>
                          </a:lnTo>
                          <a:lnTo>
                            <a:pt x="224" y="416"/>
                          </a:lnTo>
                          <a:lnTo>
                            <a:pt x="191" y="466"/>
                          </a:lnTo>
                          <a:lnTo>
                            <a:pt x="156" y="526"/>
                          </a:lnTo>
                          <a:lnTo>
                            <a:pt x="125" y="587"/>
                          </a:lnTo>
                          <a:lnTo>
                            <a:pt x="97" y="647"/>
                          </a:lnTo>
                          <a:lnTo>
                            <a:pt x="72" y="708"/>
                          </a:lnTo>
                          <a:lnTo>
                            <a:pt x="51" y="766"/>
                          </a:lnTo>
                          <a:lnTo>
                            <a:pt x="34" y="824"/>
                          </a:lnTo>
                          <a:lnTo>
                            <a:pt x="19" y="881"/>
                          </a:lnTo>
                          <a:lnTo>
                            <a:pt x="10" y="935"/>
                          </a:lnTo>
                          <a:lnTo>
                            <a:pt x="2" y="988"/>
                          </a:lnTo>
                          <a:lnTo>
                            <a:pt x="0" y="1038"/>
                          </a:lnTo>
                          <a:lnTo>
                            <a:pt x="1" y="1084"/>
                          </a:lnTo>
                          <a:lnTo>
                            <a:pt x="6" y="1129"/>
                          </a:lnTo>
                          <a:lnTo>
                            <a:pt x="14" y="1169"/>
                          </a:lnTo>
                          <a:lnTo>
                            <a:pt x="27" y="1207"/>
                          </a:lnTo>
                          <a:lnTo>
                            <a:pt x="43" y="1239"/>
                          </a:lnTo>
                          <a:lnTo>
                            <a:pt x="64" y="1268"/>
                          </a:lnTo>
                          <a:lnTo>
                            <a:pt x="57" y="1233"/>
                          </a:lnTo>
                          <a:lnTo>
                            <a:pt x="53" y="1195"/>
                          </a:lnTo>
                          <a:lnTo>
                            <a:pt x="52" y="1155"/>
                          </a:lnTo>
                          <a:lnTo>
                            <a:pt x="54" y="1112"/>
                          </a:lnTo>
                          <a:lnTo>
                            <a:pt x="59" y="1068"/>
                          </a:lnTo>
                          <a:lnTo>
                            <a:pt x="66" y="1020"/>
                          </a:lnTo>
                          <a:lnTo>
                            <a:pt x="75" y="972"/>
                          </a:lnTo>
                          <a:lnTo>
                            <a:pt x="89" y="921"/>
                          </a:lnTo>
                          <a:lnTo>
                            <a:pt x="103" y="870"/>
                          </a:lnTo>
                          <a:lnTo>
                            <a:pt x="121" y="818"/>
                          </a:lnTo>
                          <a:lnTo>
                            <a:pt x="142" y="765"/>
                          </a:lnTo>
                          <a:lnTo>
                            <a:pt x="164" y="710"/>
                          </a:lnTo>
                          <a:lnTo>
                            <a:pt x="189" y="655"/>
                          </a:lnTo>
                          <a:lnTo>
                            <a:pt x="217" y="600"/>
                          </a:lnTo>
                          <a:lnTo>
                            <a:pt x="247" y="544"/>
                          </a:lnTo>
                          <a:lnTo>
                            <a:pt x="281" y="4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195" y="1430"/>
                      <a:ext cx="160" cy="260"/>
                    </a:xfrm>
                    <a:custGeom>
                      <a:avLst/>
                      <a:gdLst>
                        <a:gd name="T0" fmla="*/ 16 w 642"/>
                        <a:gd name="T1" fmla="*/ 22 h 1036"/>
                        <a:gd name="T2" fmla="*/ 19 w 642"/>
                        <a:gd name="T3" fmla="*/ 18 h 1036"/>
                        <a:gd name="T4" fmla="*/ 22 w 642"/>
                        <a:gd name="T5" fmla="*/ 14 h 1036"/>
                        <a:gd name="T6" fmla="*/ 25 w 642"/>
                        <a:gd name="T7" fmla="*/ 11 h 1036"/>
                        <a:gd name="T8" fmla="*/ 28 w 642"/>
                        <a:gd name="T9" fmla="*/ 8 h 1036"/>
                        <a:gd name="T10" fmla="*/ 32 w 642"/>
                        <a:gd name="T11" fmla="*/ 5 h 1036"/>
                        <a:gd name="T12" fmla="*/ 35 w 642"/>
                        <a:gd name="T13" fmla="*/ 3 h 1036"/>
                        <a:gd name="T14" fmla="*/ 38 w 642"/>
                        <a:gd name="T15" fmla="*/ 1 h 1036"/>
                        <a:gd name="T16" fmla="*/ 38 w 642"/>
                        <a:gd name="T17" fmla="*/ 0 h 1036"/>
                        <a:gd name="T18" fmla="*/ 34 w 642"/>
                        <a:gd name="T19" fmla="*/ 1 h 1036"/>
                        <a:gd name="T20" fmla="*/ 30 w 642"/>
                        <a:gd name="T21" fmla="*/ 3 h 1036"/>
                        <a:gd name="T22" fmla="*/ 26 w 642"/>
                        <a:gd name="T23" fmla="*/ 5 h 1036"/>
                        <a:gd name="T24" fmla="*/ 22 w 642"/>
                        <a:gd name="T25" fmla="*/ 8 h 1036"/>
                        <a:gd name="T26" fmla="*/ 18 w 642"/>
                        <a:gd name="T27" fmla="*/ 11 h 1036"/>
                        <a:gd name="T28" fmla="*/ 14 w 642"/>
                        <a:gd name="T29" fmla="*/ 15 h 1036"/>
                        <a:gd name="T30" fmla="*/ 10 w 642"/>
                        <a:gd name="T31" fmla="*/ 20 h 1036"/>
                        <a:gd name="T32" fmla="*/ 7 w 642"/>
                        <a:gd name="T33" fmla="*/ 26 h 1036"/>
                        <a:gd name="T34" fmla="*/ 4 w 642"/>
                        <a:gd name="T35" fmla="*/ 32 h 1036"/>
                        <a:gd name="T36" fmla="*/ 2 w 642"/>
                        <a:gd name="T37" fmla="*/ 38 h 1036"/>
                        <a:gd name="T38" fmla="*/ 0 w 642"/>
                        <a:gd name="T39" fmla="*/ 44 h 1036"/>
                        <a:gd name="T40" fmla="*/ 0 w 642"/>
                        <a:gd name="T41" fmla="*/ 50 h 1036"/>
                        <a:gd name="T42" fmla="*/ 0 w 642"/>
                        <a:gd name="T43" fmla="*/ 55 h 1036"/>
                        <a:gd name="T44" fmla="*/ 1 w 642"/>
                        <a:gd name="T45" fmla="*/ 60 h 1036"/>
                        <a:gd name="T46" fmla="*/ 4 w 642"/>
                        <a:gd name="T47" fmla="*/ 63 h 1036"/>
                        <a:gd name="T48" fmla="*/ 4 w 642"/>
                        <a:gd name="T49" fmla="*/ 63 h 1036"/>
                        <a:gd name="T50" fmla="*/ 4 w 642"/>
                        <a:gd name="T51" fmla="*/ 59 h 1036"/>
                        <a:gd name="T52" fmla="*/ 4 w 642"/>
                        <a:gd name="T53" fmla="*/ 54 h 1036"/>
                        <a:gd name="T54" fmla="*/ 4 w 642"/>
                        <a:gd name="T55" fmla="*/ 49 h 1036"/>
                        <a:gd name="T56" fmla="*/ 5 w 642"/>
                        <a:gd name="T57" fmla="*/ 44 h 1036"/>
                        <a:gd name="T58" fmla="*/ 7 w 642"/>
                        <a:gd name="T59" fmla="*/ 38 h 1036"/>
                        <a:gd name="T60" fmla="*/ 9 w 642"/>
                        <a:gd name="T61" fmla="*/ 33 h 1036"/>
                        <a:gd name="T62" fmla="*/ 12 w 642"/>
                        <a:gd name="T63" fmla="*/ 27 h 10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642"/>
                        <a:gd name="T97" fmla="*/ 0 h 1036"/>
                        <a:gd name="T98" fmla="*/ 642 w 642"/>
                        <a:gd name="T99" fmla="*/ 1036 h 10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642" h="1036">
                          <a:moveTo>
                            <a:pt x="229" y="384"/>
                          </a:moveTo>
                          <a:lnTo>
                            <a:pt x="252" y="349"/>
                          </a:lnTo>
                          <a:lnTo>
                            <a:pt x="276" y="316"/>
                          </a:lnTo>
                          <a:lnTo>
                            <a:pt x="299" y="284"/>
                          </a:lnTo>
                          <a:lnTo>
                            <a:pt x="324" y="253"/>
                          </a:lnTo>
                          <a:lnTo>
                            <a:pt x="349" y="223"/>
                          </a:lnTo>
                          <a:lnTo>
                            <a:pt x="375" y="195"/>
                          </a:lnTo>
                          <a:lnTo>
                            <a:pt x="401" y="168"/>
                          </a:lnTo>
                          <a:lnTo>
                            <a:pt x="428" y="143"/>
                          </a:lnTo>
                          <a:lnTo>
                            <a:pt x="454" y="119"/>
                          </a:lnTo>
                          <a:lnTo>
                            <a:pt x="481" y="97"/>
                          </a:lnTo>
                          <a:lnTo>
                            <a:pt x="508" y="76"/>
                          </a:lnTo>
                          <a:lnTo>
                            <a:pt x="535" y="58"/>
                          </a:lnTo>
                          <a:lnTo>
                            <a:pt x="562" y="40"/>
                          </a:lnTo>
                          <a:lnTo>
                            <a:pt x="589" y="25"/>
                          </a:lnTo>
                          <a:lnTo>
                            <a:pt x="616" y="11"/>
                          </a:lnTo>
                          <a:lnTo>
                            <a:pt x="642" y="0"/>
                          </a:lnTo>
                          <a:lnTo>
                            <a:pt x="612" y="2"/>
                          </a:lnTo>
                          <a:lnTo>
                            <a:pt x="580" y="6"/>
                          </a:lnTo>
                          <a:lnTo>
                            <a:pt x="547" y="14"/>
                          </a:lnTo>
                          <a:lnTo>
                            <a:pt x="515" y="24"/>
                          </a:lnTo>
                          <a:lnTo>
                            <a:pt x="483" y="39"/>
                          </a:lnTo>
                          <a:lnTo>
                            <a:pt x="450" y="54"/>
                          </a:lnTo>
                          <a:lnTo>
                            <a:pt x="417" y="74"/>
                          </a:lnTo>
                          <a:lnTo>
                            <a:pt x="383" y="96"/>
                          </a:lnTo>
                          <a:lnTo>
                            <a:pt x="351" y="121"/>
                          </a:lnTo>
                          <a:lnTo>
                            <a:pt x="319" y="148"/>
                          </a:lnTo>
                          <a:lnTo>
                            <a:pt x="287" y="177"/>
                          </a:lnTo>
                          <a:lnTo>
                            <a:pt x="256" y="209"/>
                          </a:lnTo>
                          <a:lnTo>
                            <a:pt x="226" y="243"/>
                          </a:lnTo>
                          <a:lnTo>
                            <a:pt x="197" y="280"/>
                          </a:lnTo>
                          <a:lnTo>
                            <a:pt x="169" y="318"/>
                          </a:lnTo>
                          <a:lnTo>
                            <a:pt x="142" y="359"/>
                          </a:lnTo>
                          <a:lnTo>
                            <a:pt x="113" y="407"/>
                          </a:lnTo>
                          <a:lnTo>
                            <a:pt x="87" y="457"/>
                          </a:lnTo>
                          <a:lnTo>
                            <a:pt x="65" y="507"/>
                          </a:lnTo>
                          <a:lnTo>
                            <a:pt x="45" y="557"/>
                          </a:lnTo>
                          <a:lnTo>
                            <a:pt x="29" y="605"/>
                          </a:lnTo>
                          <a:lnTo>
                            <a:pt x="17" y="654"/>
                          </a:lnTo>
                          <a:lnTo>
                            <a:pt x="8" y="701"/>
                          </a:lnTo>
                          <a:lnTo>
                            <a:pt x="2" y="747"/>
                          </a:lnTo>
                          <a:lnTo>
                            <a:pt x="0" y="791"/>
                          </a:lnTo>
                          <a:lnTo>
                            <a:pt x="1" y="834"/>
                          </a:lnTo>
                          <a:lnTo>
                            <a:pt x="6" y="874"/>
                          </a:lnTo>
                          <a:lnTo>
                            <a:pt x="14" y="913"/>
                          </a:lnTo>
                          <a:lnTo>
                            <a:pt x="25" y="948"/>
                          </a:lnTo>
                          <a:lnTo>
                            <a:pt x="40" y="981"/>
                          </a:lnTo>
                          <a:lnTo>
                            <a:pt x="59" y="1010"/>
                          </a:lnTo>
                          <a:lnTo>
                            <a:pt x="80" y="1036"/>
                          </a:lnTo>
                          <a:lnTo>
                            <a:pt x="71" y="1006"/>
                          </a:lnTo>
                          <a:lnTo>
                            <a:pt x="65" y="973"/>
                          </a:lnTo>
                          <a:lnTo>
                            <a:pt x="61" y="939"/>
                          </a:lnTo>
                          <a:lnTo>
                            <a:pt x="59" y="902"/>
                          </a:lnTo>
                          <a:lnTo>
                            <a:pt x="60" y="864"/>
                          </a:lnTo>
                          <a:lnTo>
                            <a:pt x="63" y="824"/>
                          </a:lnTo>
                          <a:lnTo>
                            <a:pt x="69" y="784"/>
                          </a:lnTo>
                          <a:lnTo>
                            <a:pt x="77" y="741"/>
                          </a:lnTo>
                          <a:lnTo>
                            <a:pt x="88" y="699"/>
                          </a:lnTo>
                          <a:lnTo>
                            <a:pt x="101" y="655"/>
                          </a:lnTo>
                          <a:lnTo>
                            <a:pt x="116" y="611"/>
                          </a:lnTo>
                          <a:lnTo>
                            <a:pt x="134" y="566"/>
                          </a:lnTo>
                          <a:lnTo>
                            <a:pt x="154" y="520"/>
                          </a:lnTo>
                          <a:lnTo>
                            <a:pt x="177" y="475"/>
                          </a:lnTo>
                          <a:lnTo>
                            <a:pt x="202" y="430"/>
                          </a:lnTo>
                          <a:lnTo>
                            <a:pt x="229" y="3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260" y="1432"/>
                      <a:ext cx="218" cy="371"/>
                    </a:xfrm>
                    <a:custGeom>
                      <a:avLst/>
                      <a:gdLst>
                        <a:gd name="T0" fmla="*/ 23 w 872"/>
                        <a:gd name="T1" fmla="*/ 33 h 1482"/>
                        <a:gd name="T2" fmla="*/ 27 w 872"/>
                        <a:gd name="T3" fmla="*/ 27 h 1482"/>
                        <a:gd name="T4" fmla="*/ 31 w 872"/>
                        <a:gd name="T5" fmla="*/ 21 h 1482"/>
                        <a:gd name="T6" fmla="*/ 35 w 872"/>
                        <a:gd name="T7" fmla="*/ 16 h 1482"/>
                        <a:gd name="T8" fmla="*/ 40 w 872"/>
                        <a:gd name="T9" fmla="*/ 12 h 1482"/>
                        <a:gd name="T10" fmla="*/ 44 w 872"/>
                        <a:gd name="T11" fmla="*/ 8 h 1482"/>
                        <a:gd name="T12" fmla="*/ 48 w 872"/>
                        <a:gd name="T13" fmla="*/ 4 h 1482"/>
                        <a:gd name="T14" fmla="*/ 53 w 872"/>
                        <a:gd name="T15" fmla="*/ 1 h 1482"/>
                        <a:gd name="T16" fmla="*/ 52 w 872"/>
                        <a:gd name="T17" fmla="*/ 1 h 1482"/>
                        <a:gd name="T18" fmla="*/ 48 w 872"/>
                        <a:gd name="T19" fmla="*/ 2 h 1482"/>
                        <a:gd name="T20" fmla="*/ 42 w 872"/>
                        <a:gd name="T21" fmla="*/ 5 h 1482"/>
                        <a:gd name="T22" fmla="*/ 37 w 872"/>
                        <a:gd name="T23" fmla="*/ 8 h 1482"/>
                        <a:gd name="T24" fmla="*/ 32 w 872"/>
                        <a:gd name="T25" fmla="*/ 13 h 1482"/>
                        <a:gd name="T26" fmla="*/ 27 w 872"/>
                        <a:gd name="T27" fmla="*/ 18 h 1482"/>
                        <a:gd name="T28" fmla="*/ 22 w 872"/>
                        <a:gd name="T29" fmla="*/ 24 h 1482"/>
                        <a:gd name="T30" fmla="*/ 17 w 872"/>
                        <a:gd name="T31" fmla="*/ 31 h 1482"/>
                        <a:gd name="T32" fmla="*/ 12 w 872"/>
                        <a:gd name="T33" fmla="*/ 39 h 1482"/>
                        <a:gd name="T34" fmla="*/ 7 w 872"/>
                        <a:gd name="T35" fmla="*/ 48 h 1482"/>
                        <a:gd name="T36" fmla="*/ 4 w 872"/>
                        <a:gd name="T37" fmla="*/ 56 h 1482"/>
                        <a:gd name="T38" fmla="*/ 2 w 872"/>
                        <a:gd name="T39" fmla="*/ 65 h 1482"/>
                        <a:gd name="T40" fmla="*/ 0 w 872"/>
                        <a:gd name="T41" fmla="*/ 73 h 1482"/>
                        <a:gd name="T42" fmla="*/ 0 w 872"/>
                        <a:gd name="T43" fmla="*/ 80 h 1482"/>
                        <a:gd name="T44" fmla="*/ 1 w 872"/>
                        <a:gd name="T45" fmla="*/ 86 h 1482"/>
                        <a:gd name="T46" fmla="*/ 3 w 872"/>
                        <a:gd name="T47" fmla="*/ 91 h 1482"/>
                        <a:gd name="T48" fmla="*/ 4 w 872"/>
                        <a:gd name="T49" fmla="*/ 90 h 1482"/>
                        <a:gd name="T50" fmla="*/ 4 w 872"/>
                        <a:gd name="T51" fmla="*/ 85 h 1482"/>
                        <a:gd name="T52" fmla="*/ 4 w 872"/>
                        <a:gd name="T53" fmla="*/ 78 h 1482"/>
                        <a:gd name="T54" fmla="*/ 6 w 872"/>
                        <a:gd name="T55" fmla="*/ 71 h 1482"/>
                        <a:gd name="T56" fmla="*/ 7 w 872"/>
                        <a:gd name="T57" fmla="*/ 64 h 1482"/>
                        <a:gd name="T58" fmla="*/ 11 w 872"/>
                        <a:gd name="T59" fmla="*/ 56 h 1482"/>
                        <a:gd name="T60" fmla="*/ 14 w 872"/>
                        <a:gd name="T61" fmla="*/ 48 h 1482"/>
                        <a:gd name="T62" fmla="*/ 18 w 872"/>
                        <a:gd name="T63" fmla="*/ 40 h 148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872"/>
                        <a:gd name="T97" fmla="*/ 0 h 1482"/>
                        <a:gd name="T98" fmla="*/ 872 w 872"/>
                        <a:gd name="T99" fmla="*/ 1482 h 148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872" h="1482">
                          <a:moveTo>
                            <a:pt x="329" y="575"/>
                          </a:moveTo>
                          <a:lnTo>
                            <a:pt x="360" y="524"/>
                          </a:lnTo>
                          <a:lnTo>
                            <a:pt x="392" y="475"/>
                          </a:lnTo>
                          <a:lnTo>
                            <a:pt x="426" y="428"/>
                          </a:lnTo>
                          <a:lnTo>
                            <a:pt x="459" y="383"/>
                          </a:lnTo>
                          <a:lnTo>
                            <a:pt x="493" y="339"/>
                          </a:lnTo>
                          <a:lnTo>
                            <a:pt x="527" y="298"/>
                          </a:lnTo>
                          <a:lnTo>
                            <a:pt x="562" y="258"/>
                          </a:lnTo>
                          <a:lnTo>
                            <a:pt x="597" y="221"/>
                          </a:lnTo>
                          <a:lnTo>
                            <a:pt x="631" y="185"/>
                          </a:lnTo>
                          <a:lnTo>
                            <a:pt x="666" y="151"/>
                          </a:lnTo>
                          <a:lnTo>
                            <a:pt x="702" y="120"/>
                          </a:lnTo>
                          <a:lnTo>
                            <a:pt x="736" y="91"/>
                          </a:lnTo>
                          <a:lnTo>
                            <a:pt x="771" y="65"/>
                          </a:lnTo>
                          <a:lnTo>
                            <a:pt x="806" y="40"/>
                          </a:lnTo>
                          <a:lnTo>
                            <a:pt x="839" y="18"/>
                          </a:lnTo>
                          <a:lnTo>
                            <a:pt x="872" y="0"/>
                          </a:lnTo>
                          <a:lnTo>
                            <a:pt x="835" y="6"/>
                          </a:lnTo>
                          <a:lnTo>
                            <a:pt x="797" y="16"/>
                          </a:lnTo>
                          <a:lnTo>
                            <a:pt x="758" y="31"/>
                          </a:lnTo>
                          <a:lnTo>
                            <a:pt x="717" y="50"/>
                          </a:lnTo>
                          <a:lnTo>
                            <a:pt x="676" y="71"/>
                          </a:lnTo>
                          <a:lnTo>
                            <a:pt x="634" y="98"/>
                          </a:lnTo>
                          <a:lnTo>
                            <a:pt x="592" y="128"/>
                          </a:lnTo>
                          <a:lnTo>
                            <a:pt x="550" y="163"/>
                          </a:lnTo>
                          <a:lnTo>
                            <a:pt x="508" y="200"/>
                          </a:lnTo>
                          <a:lnTo>
                            <a:pt x="465" y="240"/>
                          </a:lnTo>
                          <a:lnTo>
                            <a:pt x="424" y="284"/>
                          </a:lnTo>
                          <a:lnTo>
                            <a:pt x="382" y="332"/>
                          </a:lnTo>
                          <a:lnTo>
                            <a:pt x="342" y="382"/>
                          </a:lnTo>
                          <a:lnTo>
                            <a:pt x="302" y="436"/>
                          </a:lnTo>
                          <a:lnTo>
                            <a:pt x="265" y="491"/>
                          </a:lnTo>
                          <a:lnTo>
                            <a:pt x="227" y="550"/>
                          </a:lnTo>
                          <a:lnTo>
                            <a:pt x="186" y="620"/>
                          </a:lnTo>
                          <a:lnTo>
                            <a:pt x="149" y="691"/>
                          </a:lnTo>
                          <a:lnTo>
                            <a:pt x="116" y="761"/>
                          </a:lnTo>
                          <a:lnTo>
                            <a:pt x="87" y="831"/>
                          </a:lnTo>
                          <a:lnTo>
                            <a:pt x="62" y="900"/>
                          </a:lnTo>
                          <a:lnTo>
                            <a:pt x="41" y="968"/>
                          </a:lnTo>
                          <a:lnTo>
                            <a:pt x="25" y="1033"/>
                          </a:lnTo>
                          <a:lnTo>
                            <a:pt x="12" y="1096"/>
                          </a:lnTo>
                          <a:lnTo>
                            <a:pt x="4" y="1158"/>
                          </a:lnTo>
                          <a:lnTo>
                            <a:pt x="0" y="1216"/>
                          </a:lnTo>
                          <a:lnTo>
                            <a:pt x="1" y="1271"/>
                          </a:lnTo>
                          <a:lnTo>
                            <a:pt x="6" y="1322"/>
                          </a:lnTo>
                          <a:lnTo>
                            <a:pt x="16" y="1368"/>
                          </a:lnTo>
                          <a:lnTo>
                            <a:pt x="29" y="1412"/>
                          </a:lnTo>
                          <a:lnTo>
                            <a:pt x="48" y="1449"/>
                          </a:lnTo>
                          <a:lnTo>
                            <a:pt x="71" y="1482"/>
                          </a:lnTo>
                          <a:lnTo>
                            <a:pt x="63" y="1442"/>
                          </a:lnTo>
                          <a:lnTo>
                            <a:pt x="59" y="1398"/>
                          </a:lnTo>
                          <a:lnTo>
                            <a:pt x="59" y="1352"/>
                          </a:lnTo>
                          <a:lnTo>
                            <a:pt x="61" y="1302"/>
                          </a:lnTo>
                          <a:lnTo>
                            <a:pt x="67" y="1250"/>
                          </a:lnTo>
                          <a:lnTo>
                            <a:pt x="76" y="1195"/>
                          </a:lnTo>
                          <a:lnTo>
                            <a:pt x="88" y="1139"/>
                          </a:lnTo>
                          <a:lnTo>
                            <a:pt x="104" y="1080"/>
                          </a:lnTo>
                          <a:lnTo>
                            <a:pt x="121" y="1021"/>
                          </a:lnTo>
                          <a:lnTo>
                            <a:pt x="142" y="958"/>
                          </a:lnTo>
                          <a:lnTo>
                            <a:pt x="166" y="896"/>
                          </a:lnTo>
                          <a:lnTo>
                            <a:pt x="193" y="833"/>
                          </a:lnTo>
                          <a:lnTo>
                            <a:pt x="223" y="769"/>
                          </a:lnTo>
                          <a:lnTo>
                            <a:pt x="255" y="704"/>
                          </a:lnTo>
                          <a:lnTo>
                            <a:pt x="291" y="640"/>
                          </a:lnTo>
                          <a:lnTo>
                            <a:pt x="329" y="57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4345" name="Text Box 27"/>
            <p:cNvSpPr txBox="1">
              <a:spLocks noChangeArrowheads="1"/>
            </p:cNvSpPr>
            <p:nvPr/>
          </p:nvSpPr>
          <p:spPr bwMode="auto">
            <a:xfrm>
              <a:off x="4560" y="4080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I R   S S</a:t>
              </a:r>
            </a:p>
          </p:txBody>
        </p:sp>
      </p:grpSp>
      <p:pic>
        <p:nvPicPr>
          <p:cNvPr id="14343" name="Picture 28" descr="na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882739"/>
            <a:ext cx="874140" cy="74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aring\Desktop\logo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2686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r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9021"/>
            <a:ext cx="114300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127" y="62484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http://databasin.org/maps/dcd8043a7ed44581adae3555fe0f6db8/active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8601"/>
            <a:ext cx="791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Relative change in summer soil water constraints (± 20%) </a:t>
            </a:r>
          </a:p>
          <a:p>
            <a:r>
              <a:rPr lang="en-US" sz="2000" b="1" dirty="0" smtClean="0"/>
              <a:t>contrasting climate conditions since 2000 with 1950-75 period</a:t>
            </a:r>
            <a:endParaRPr lang="en-US" sz="2000" b="1" dirty="0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277100" cy="4813300"/>
          </a:xfrm>
          <a:prstGeom prst="rect">
            <a:avLst/>
          </a:prstGeom>
          <a:ln>
            <a:solidFill>
              <a:srgbClr val="1C2328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936875"/>
            <a:ext cx="148748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12" y="1142999"/>
            <a:ext cx="4001207" cy="5542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62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80 sites where twenty tree species are predicted to have </a:t>
            </a:r>
          </a:p>
          <a:p>
            <a:r>
              <a:rPr lang="en-US" sz="2000" b="1" dirty="0"/>
              <a:t>the potential to contract  (red) or expand (green) their range </a:t>
            </a:r>
          </a:p>
          <a:p>
            <a:r>
              <a:rPr lang="en-US" sz="2000" b="1" dirty="0"/>
              <a:t>                           </a:t>
            </a:r>
            <a:r>
              <a:rPr lang="en-US" sz="2000" b="1" dirty="0" smtClean="0"/>
              <a:t>                    </a:t>
            </a:r>
            <a:r>
              <a:rPr lang="en-US" sz="2000" b="1" dirty="0"/>
              <a:t>since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0"/>
            <a:ext cx="76771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b="1" dirty="0" smtClean="0"/>
              <a:t>Project </a:t>
            </a:r>
            <a:r>
              <a:rPr lang="en-US" b="1" dirty="0"/>
              <a:t>Publications </a:t>
            </a:r>
            <a:r>
              <a:rPr lang="en-US" b="1" dirty="0" smtClean="0"/>
              <a:t>2011-2014</a:t>
            </a:r>
          </a:p>
          <a:p>
            <a:endParaRPr lang="en-US" dirty="0"/>
          </a:p>
          <a:p>
            <a:r>
              <a:rPr lang="en-US" sz="1400" dirty="0" err="1"/>
              <a:t>Waring</a:t>
            </a:r>
            <a:r>
              <a:rPr lang="en-US" sz="1400" dirty="0"/>
              <a:t>, R.H., Coops, N.C., </a:t>
            </a:r>
            <a:r>
              <a:rPr lang="en-US" sz="1400" dirty="0" err="1"/>
              <a:t>Mathys</a:t>
            </a:r>
            <a:r>
              <a:rPr lang="en-US" sz="1400" dirty="0"/>
              <a:t>, A., </a:t>
            </a:r>
            <a:r>
              <a:rPr lang="en-US" sz="1400" dirty="0" err="1"/>
              <a:t>Hilker</a:t>
            </a:r>
            <a:r>
              <a:rPr lang="en-US" sz="1400" dirty="0"/>
              <a:t>, T. and </a:t>
            </a:r>
            <a:r>
              <a:rPr lang="en-US" sz="1400" dirty="0" err="1"/>
              <a:t>Latta</a:t>
            </a:r>
            <a:r>
              <a:rPr lang="en-US" sz="1400" dirty="0"/>
              <a:t>, G. 2014. Process-based modeling to assess the effects of recent climatic variation on site productivity and forest function across western North America. </a:t>
            </a:r>
            <a:r>
              <a:rPr lang="en-US" sz="1400" i="1" dirty="0"/>
              <a:t>Forests</a:t>
            </a:r>
            <a:r>
              <a:rPr lang="en-US" sz="1400" dirty="0"/>
              <a:t> 5:518-534.</a:t>
            </a:r>
            <a:r>
              <a:rPr lang="en-US" sz="1400" u="sng" dirty="0">
                <a:hlinkClick r:id="rId2"/>
              </a:rPr>
              <a:t>pdf </a:t>
            </a:r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dirty="0"/>
              <a:t>  </a:t>
            </a:r>
          </a:p>
          <a:p>
            <a:r>
              <a:rPr lang="en-US" sz="1400" dirty="0" err="1"/>
              <a:t>Mathys</a:t>
            </a:r>
            <a:r>
              <a:rPr lang="en-US" sz="1400" dirty="0"/>
              <a:t>, A., Coops, N.C., and </a:t>
            </a:r>
            <a:r>
              <a:rPr lang="en-US" sz="1400" dirty="0" err="1"/>
              <a:t>Waring</a:t>
            </a:r>
            <a:r>
              <a:rPr lang="en-US" sz="1400" dirty="0"/>
              <a:t>, R.H. 2014. Soil water availability effects on the distribution of 20 tree species in western North America.  </a:t>
            </a:r>
            <a:r>
              <a:rPr lang="en-US" sz="1400" i="1" dirty="0"/>
              <a:t>Forest Ecology and Management</a:t>
            </a:r>
            <a:r>
              <a:rPr lang="en-US" sz="1400" dirty="0"/>
              <a:t> 313: 144-152.</a:t>
            </a:r>
            <a:r>
              <a:rPr lang="en-US" sz="1400" u="sng" dirty="0">
                <a:hlinkClick r:id="rId3"/>
              </a:rPr>
              <a:t> pdf</a:t>
            </a:r>
            <a:r>
              <a:rPr lang="en-US" sz="1400" dirty="0"/>
              <a:t>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  <a:r>
              <a:rPr lang="en-US" sz="1400" dirty="0" err="1"/>
              <a:t>Smettem</a:t>
            </a:r>
            <a:r>
              <a:rPr lang="en-US" sz="1400" dirty="0"/>
              <a:t>, K.R.J., R.H. </a:t>
            </a:r>
            <a:r>
              <a:rPr lang="en-US" sz="1400" dirty="0" err="1"/>
              <a:t>Waring</a:t>
            </a:r>
            <a:r>
              <a:rPr lang="en-US" sz="1400" dirty="0"/>
              <a:t>, N. Callow, M. Wilson, and Q. Mu. 2013. Satellite-derived estimates of forest leaf area index in South-west Western Australia are not tightly coupled to inter-annual variation in rainfall: implications for groundwater decline in a drying climate.</a:t>
            </a:r>
            <a:r>
              <a:rPr lang="en-US" sz="1400" i="1" dirty="0"/>
              <a:t> Global Change Biology</a:t>
            </a:r>
            <a:r>
              <a:rPr lang="en-US" sz="1400" dirty="0"/>
              <a:t> 19:2401-2412. (</a:t>
            </a:r>
            <a:r>
              <a:rPr lang="en-US" sz="1400" u="sng" dirty="0">
                <a:hlinkClick r:id="rId4"/>
              </a:rPr>
              <a:t>pdf</a:t>
            </a:r>
            <a:r>
              <a:rPr lang="en-US" sz="1400" dirty="0"/>
              <a:t>).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Coops, N.C., R.H. </a:t>
            </a:r>
            <a:r>
              <a:rPr lang="en-US" sz="1400" dirty="0" err="1"/>
              <a:t>Waring</a:t>
            </a:r>
            <a:r>
              <a:rPr lang="en-US" sz="1400" dirty="0"/>
              <a:t>, and T. </a:t>
            </a:r>
            <a:r>
              <a:rPr lang="en-US" sz="1400" dirty="0" err="1"/>
              <a:t>Hilker</a:t>
            </a:r>
            <a:r>
              <a:rPr lang="en-US" sz="1400" dirty="0"/>
              <a:t>. 2012. Prediction of soil properties using a process-based forest growth model to match satellite-derived estimates of leaf area index. </a:t>
            </a:r>
            <a:r>
              <a:rPr lang="en-US" sz="1400" i="1" dirty="0"/>
              <a:t>Remote Sensing of Environment</a:t>
            </a:r>
            <a:r>
              <a:rPr lang="en-US" sz="1400" dirty="0"/>
              <a:t> 126:160-173.</a:t>
            </a:r>
            <a:r>
              <a:rPr lang="en-US" sz="1400" u="sng" dirty="0">
                <a:hlinkClick r:id="rId5"/>
              </a:rPr>
              <a:t>pdf.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Peterman, W., R.H. </a:t>
            </a:r>
            <a:r>
              <a:rPr lang="en-US" sz="1400" dirty="0" err="1"/>
              <a:t>Waring</a:t>
            </a:r>
            <a:r>
              <a:rPr lang="en-US" sz="1400" dirty="0"/>
              <a:t>, T. </a:t>
            </a:r>
            <a:r>
              <a:rPr lang="en-US" sz="1400" dirty="0" err="1"/>
              <a:t>Seager</a:t>
            </a:r>
            <a:r>
              <a:rPr lang="en-US" sz="1400" dirty="0"/>
              <a:t>, and W.L. Pollock. 2012. Soil properties affect </a:t>
            </a:r>
            <a:r>
              <a:rPr lang="en-US" sz="1400" dirty="0" err="1"/>
              <a:t>pinyon</a:t>
            </a:r>
            <a:r>
              <a:rPr lang="en-US" sz="1400" dirty="0"/>
              <a:t> pine-juniper response to drought. </a:t>
            </a:r>
            <a:r>
              <a:rPr lang="en-US" sz="1400" i="1" dirty="0" err="1"/>
              <a:t>Ecohydrology</a:t>
            </a:r>
            <a:r>
              <a:rPr lang="en-US" sz="1400" dirty="0"/>
              <a:t> 6:455-463.</a:t>
            </a:r>
            <a:r>
              <a:rPr lang="en-US" sz="1400" u="sng" dirty="0">
                <a:hlinkClick r:id="rId6"/>
              </a:rPr>
              <a:t>pdf</a:t>
            </a:r>
            <a:r>
              <a:rPr lang="en-US" sz="1400" dirty="0"/>
              <a:t>.</a:t>
            </a:r>
          </a:p>
          <a:p>
            <a:r>
              <a:rPr lang="en-US" sz="1400" dirty="0"/>
              <a:t>            </a:t>
            </a:r>
          </a:p>
          <a:p>
            <a:r>
              <a:rPr lang="en-US" sz="1400" dirty="0"/>
              <a:t>Coops, N.C., M.A. </a:t>
            </a:r>
            <a:r>
              <a:rPr lang="en-US" sz="1400" dirty="0" err="1"/>
              <a:t>Wulden</a:t>
            </a:r>
            <a:r>
              <a:rPr lang="en-US" sz="1400" dirty="0"/>
              <a:t>, and R.H. </a:t>
            </a:r>
            <a:r>
              <a:rPr lang="en-US" sz="1400" dirty="0" err="1"/>
              <a:t>Waring</a:t>
            </a:r>
            <a:r>
              <a:rPr lang="en-US" sz="1400" dirty="0"/>
              <a:t>. 2012. Modeling </a:t>
            </a:r>
            <a:r>
              <a:rPr lang="en-US" sz="1400" dirty="0" err="1"/>
              <a:t>lodgepole</a:t>
            </a:r>
            <a:r>
              <a:rPr lang="en-US" sz="1400" dirty="0"/>
              <a:t> and jack pine vulnerability to mountain pine beetle expansion into the Canadian boreal forest. </a:t>
            </a:r>
            <a:r>
              <a:rPr lang="en-US" sz="1400" i="1" dirty="0"/>
              <a:t>Forest Ecology and Management</a:t>
            </a:r>
            <a:r>
              <a:rPr lang="en-US" sz="1400" dirty="0"/>
              <a:t> 274:161-171. </a:t>
            </a:r>
            <a:r>
              <a:rPr lang="en-US" sz="1400" u="sng" dirty="0">
                <a:hlinkClick r:id="rId7"/>
              </a:rPr>
              <a:t>pdf</a:t>
            </a:r>
            <a:r>
              <a:rPr lang="en-US" sz="1400" dirty="0"/>
              <a:t>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Waring</a:t>
            </a:r>
            <a:r>
              <a:rPr lang="en-US" sz="1400" dirty="0"/>
              <a:t>, R.H., N.C. Coops and S.W. Running. 2011. Predicting satellite-derived patterns of large-scale disturbances in forests of the Pacific  Northwest Region in response to recent climatic variation. </a:t>
            </a:r>
            <a:r>
              <a:rPr lang="en-US" sz="1400" i="1" dirty="0"/>
              <a:t>Remote Sensing of Environment</a:t>
            </a:r>
            <a:r>
              <a:rPr lang="en-US" sz="1400" dirty="0"/>
              <a:t> 115:3554-3566.</a:t>
            </a:r>
            <a:r>
              <a:rPr lang="en-US" sz="1400" u="sng" dirty="0">
                <a:hlinkClick r:id="rId8"/>
              </a:rPr>
              <a:t>pdf.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57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Waring, Richard &lt;richard.waring@oregonstate.edu&gt;</a:t>
            </a:r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http://www.fsl.orst.edu/~waring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Coops, Nicholas 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&lt;nicholas.coops@ubc.ca&gt;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website:</a:t>
            </a:r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http://www.pnwspecieschange.info/</a:t>
            </a:r>
          </a:p>
        </p:txBody>
      </p:sp>
    </p:spTree>
    <p:extLst>
      <p:ext uri="{BB962C8B-B14F-4D97-AF65-F5344CB8AC3E}">
        <p14:creationId xmlns:p14="http://schemas.microsoft.com/office/powerpoint/2010/main" val="2950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Points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5814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mapping soil 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 storage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 leaf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area to productivity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of sharing data with the public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037"/>
            <a:ext cx="9525000" cy="6000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map of modeled estimates of available soil water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storage capacity (mm)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138" y="6420958"/>
            <a:ext cx="835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http://databasin.org/maps/new#datasets=9c19fc0df04c43aea41983fcfce358c0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31" y="1066800"/>
            <a:ext cx="7062788" cy="4671548"/>
          </a:xfrm>
          <a:prstGeom prst="rect">
            <a:avLst/>
          </a:prstGeom>
          <a:ln>
            <a:solidFill>
              <a:srgbClr val="1C2328"/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1" y="2438400"/>
            <a:ext cx="1114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138" y="5897738"/>
            <a:ext cx="734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Coops, Waring, &amp; Hilker (2012) Predicting soil properties using a process-based forest </a:t>
            </a:r>
            <a:r>
              <a:rPr lang="en-US" sz="1400" dirty="0" smtClean="0"/>
              <a:t>growth model </a:t>
            </a:r>
            <a:r>
              <a:rPr lang="en-US" sz="1400" dirty="0"/>
              <a:t>to derive estimates of leaf area index. </a:t>
            </a:r>
            <a:r>
              <a:rPr lang="en-US" sz="1400" i="1" dirty="0"/>
              <a:t>Remote Sensing of </a:t>
            </a:r>
            <a:r>
              <a:rPr lang="en-US" sz="1400" i="1" dirty="0" err="1"/>
              <a:t>Env</a:t>
            </a:r>
            <a:r>
              <a:rPr lang="en-US" sz="1400" dirty="0"/>
              <a:t>. 126:160-173.</a:t>
            </a:r>
          </a:p>
        </p:txBody>
      </p:sp>
    </p:spTree>
    <p:extLst>
      <p:ext uri="{BB962C8B-B14F-4D97-AF65-F5344CB8AC3E}">
        <p14:creationId xmlns:p14="http://schemas.microsoft.com/office/powerpoint/2010/main" val="2318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3237"/>
            <a:ext cx="868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/>
              <a:t>Base </a:t>
            </a:r>
            <a:r>
              <a:rPr lang="en-US" sz="2000" b="1" dirty="0"/>
              <a:t>map of modeled estimates of </a:t>
            </a:r>
            <a:r>
              <a:rPr lang="en-US" sz="2000" b="1" dirty="0" smtClean="0"/>
              <a:t>soil fertility at 1 km resolution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(0 = poorest; 1.0 = best)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33167" y="6519446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http://databasin.org/maps/new#datasets=9c19fc0df04c43aea41983fcfce358c0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9" y="882134"/>
            <a:ext cx="7488309" cy="4953000"/>
          </a:xfrm>
          <a:prstGeom prst="rect">
            <a:avLst/>
          </a:prstGeom>
          <a:ln>
            <a:solidFill>
              <a:srgbClr val="1C2328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9" y="2466975"/>
            <a:ext cx="904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484" y="5835134"/>
            <a:ext cx="759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Coops, Waring, &amp; Hilker (2012) Predicting soil properties using a process-based forest growth</a:t>
            </a:r>
          </a:p>
          <a:p>
            <a:r>
              <a:rPr lang="en-US" sz="1400" dirty="0" smtClean="0"/>
              <a:t> model to derive estimates of leaf area index. </a:t>
            </a:r>
            <a:r>
              <a:rPr lang="en-US" sz="1400" i="1" dirty="0" smtClean="0"/>
              <a:t>Remote Sensing of </a:t>
            </a:r>
            <a:r>
              <a:rPr lang="en-US" sz="1400" i="1" dirty="0" err="1" smtClean="0"/>
              <a:t>Env</a:t>
            </a:r>
            <a:r>
              <a:rPr lang="en-US" sz="1400" dirty="0" smtClean="0"/>
              <a:t>. 126:160-173.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2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246188"/>
            <a:ext cx="4224337" cy="4090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990600" y="482600"/>
            <a:ext cx="2547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Simulated max LAI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2000-2009 climate)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4286693" y="230525"/>
            <a:ext cx="4483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Relation between modeled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 max LAI &amp; site productivity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         (3,356 field plots)</a:t>
            </a:r>
          </a:p>
        </p:txBody>
      </p:sp>
      <p:sp>
        <p:nvSpPr>
          <p:cNvPr id="44038" name="TextBox 3"/>
          <p:cNvSpPr txBox="1">
            <a:spLocks noChangeArrowheads="1"/>
          </p:cNvSpPr>
          <p:nvPr/>
        </p:nvSpPr>
        <p:spPr bwMode="auto">
          <a:xfrm>
            <a:off x="103188" y="5715000"/>
            <a:ext cx="80141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Waring, Coops, Mathys, Hilker &amp; Latta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 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2014) Process-based modeling to assess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 the effects of recent climatic variation on site productivity and forest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across western North America. 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Forests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5:518-534.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42690" y="1249732"/>
            <a:ext cx="3771106" cy="408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6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029702" cy="4869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535" y="578743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</a:rPr>
              <a:t>Waring, Coops, </a:t>
            </a:r>
            <a:r>
              <a:rPr lang="en-US" altLang="en-US" sz="1600" b="1" dirty="0" err="1">
                <a:solidFill>
                  <a:srgbClr val="000000"/>
                </a:solidFill>
              </a:rPr>
              <a:t>Mathys</a:t>
            </a:r>
            <a:r>
              <a:rPr lang="en-US" altLang="en-US" sz="1600" b="1" dirty="0">
                <a:solidFill>
                  <a:srgbClr val="000000"/>
                </a:solidFill>
              </a:rPr>
              <a:t>, Hilker &amp; Latta</a:t>
            </a:r>
            <a:r>
              <a:rPr lang="en-US" altLang="en-US" sz="1600" b="1" i="1" dirty="0">
                <a:solidFill>
                  <a:srgbClr val="000000"/>
                </a:solidFill>
              </a:rPr>
              <a:t> (</a:t>
            </a:r>
            <a:r>
              <a:rPr lang="en-US" altLang="en-US" sz="1600" b="1" dirty="0">
                <a:solidFill>
                  <a:srgbClr val="000000"/>
                </a:solidFill>
              </a:rPr>
              <a:t>2014) Process-based modeling to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assess </a:t>
            </a:r>
            <a:r>
              <a:rPr lang="en-US" altLang="en-US" sz="1600" b="1" dirty="0">
                <a:solidFill>
                  <a:srgbClr val="000000"/>
                </a:solidFill>
              </a:rPr>
              <a:t>the effects of recent climatic variation on site productivity and forest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function across </a:t>
            </a:r>
            <a:r>
              <a:rPr lang="en-US" altLang="en-US" sz="1600" b="1" dirty="0">
                <a:solidFill>
                  <a:srgbClr val="000000"/>
                </a:solidFill>
              </a:rPr>
              <a:t>western North America. </a:t>
            </a:r>
            <a:r>
              <a:rPr lang="en-US" altLang="en-US" sz="1600" b="1" i="1" dirty="0">
                <a:solidFill>
                  <a:srgbClr val="000000"/>
                </a:solidFill>
              </a:rPr>
              <a:t>Forests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5:518-534.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4114"/>
            <a:ext cx="7315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Simulated change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in maximum leaf area index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2000-2009 in reference to 1950-1975 climate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29" y="838200"/>
            <a:ext cx="3839070" cy="497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5" y="838200"/>
            <a:ext cx="3890025" cy="50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9966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 on max LAI when </a:t>
            </a:r>
          </a:p>
          <a:p>
            <a:r>
              <a:rPr lang="en-US" b="1" dirty="0" smtClean="0"/>
              <a:t>soil H</a:t>
            </a:r>
            <a:r>
              <a:rPr lang="en-US" b="1" baseline="-25000" dirty="0" smtClean="0"/>
              <a:t>2</a:t>
            </a:r>
            <a:r>
              <a:rPr lang="en-US" b="1" dirty="0" smtClean="0"/>
              <a:t>0 storage = 200 mm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63823" y="11203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 on predicted range when</a:t>
            </a:r>
          </a:p>
          <a:p>
            <a:r>
              <a:rPr lang="en-US" b="1" dirty="0"/>
              <a:t>soil H</a:t>
            </a:r>
            <a:r>
              <a:rPr lang="en-US" b="1" baseline="-25000" dirty="0"/>
              <a:t>2</a:t>
            </a:r>
            <a:r>
              <a:rPr lang="en-US" b="1" dirty="0"/>
              <a:t>0 </a:t>
            </a:r>
            <a:r>
              <a:rPr lang="en-US" b="1" dirty="0" smtClean="0"/>
              <a:t>storage changed ± 50%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19800"/>
            <a:ext cx="838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Mathys</a:t>
            </a:r>
            <a:r>
              <a:rPr lang="en-US" sz="1600" dirty="0"/>
              <a:t>, A., N.C. Coops &amp; R.H. Waring. 2014. Soil water availability effects on </a:t>
            </a:r>
            <a:r>
              <a:rPr lang="en-US" sz="1600" dirty="0" smtClean="0"/>
              <a:t>the</a:t>
            </a:r>
          </a:p>
          <a:p>
            <a:pPr lvl="0"/>
            <a:r>
              <a:rPr lang="en-US" sz="1600" dirty="0" smtClean="0"/>
              <a:t> </a:t>
            </a:r>
            <a:r>
              <a:rPr lang="en-US" sz="1600" dirty="0"/>
              <a:t>distribution of 20 tree species in western North America. </a:t>
            </a:r>
            <a:r>
              <a:rPr lang="en-US" sz="1600" i="1" dirty="0" smtClean="0"/>
              <a:t>For. Eco. </a:t>
            </a:r>
            <a:r>
              <a:rPr lang="en-US" sz="1600" i="1" dirty="0"/>
              <a:t>&amp; </a:t>
            </a:r>
            <a:r>
              <a:rPr lang="en-US" sz="1600" i="1" dirty="0" smtClean="0"/>
              <a:t>Mgmt.</a:t>
            </a:r>
            <a:r>
              <a:rPr lang="en-US" sz="1600" dirty="0" smtClean="0"/>
              <a:t> </a:t>
            </a:r>
            <a:r>
              <a:rPr lang="en-US" sz="1600" dirty="0"/>
              <a:t>313:144-152.</a:t>
            </a:r>
          </a:p>
          <a:p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02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shares all data via Conservation Biology Institute’s website: databasin.org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3505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remote sensing products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code in C++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soils mapping units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present at 44,000 field sites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simulated shifts in range of 20 species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6050" y="6250748"/>
            <a:ext cx="767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http</a:t>
            </a:r>
            <a:r>
              <a:rPr lang="en-US" sz="1600" dirty="0">
                <a:solidFill>
                  <a:srgbClr val="000000"/>
                </a:solidFill>
              </a:rPr>
              <a:t>://databasin.org/maps/b2905dd782374dfd81d51fae6b16fcd4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29" y="190848"/>
            <a:ext cx="758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Lodgepole</a:t>
            </a:r>
            <a:r>
              <a:rPr lang="en-US" sz="2000" b="1" dirty="0" smtClean="0"/>
              <a:t> pine: Predicted potential shift in range since 2000</a:t>
            </a:r>
            <a:endParaRPr lang="en-US" sz="2000" b="1" dirty="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9" y="973796"/>
            <a:ext cx="7277100" cy="4813300"/>
          </a:xfrm>
          <a:prstGeom prst="rect">
            <a:avLst/>
          </a:prstGeom>
          <a:ln>
            <a:solidFill>
              <a:srgbClr val="1C2328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429000"/>
            <a:ext cx="1743078" cy="61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5" y="4243835"/>
            <a:ext cx="317500" cy="190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3075" y="4200527"/>
            <a:ext cx="1600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/>
              </a:rPr>
              <a:t>Tree species </a:t>
            </a:r>
            <a:r>
              <a:rPr lang="en-US" sz="1100" b="1" dirty="0" smtClean="0">
                <a:latin typeface="Arial"/>
              </a:rPr>
              <a:t>plots</a:t>
            </a:r>
            <a:endParaRPr lang="en-US" sz="1100" b="1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pping of stress on native tree species across western U.S.A. &amp;amp; Canada: interpretation of climatically-induced cha&quot;/&gt;&lt;property id=&quot;20307&quot; value=&quot;259&quot;/&gt;&lt;/object&gt;&lt;object type=&quot;3&quot; unique_id=&quot;10013&quot;&gt;&lt;property id=&quot;20148&quot; value=&quot;5&quot;/&gt;&lt;property id=&quot;20300&quot; value=&quot;Slide 12 - &amp;quot;Contact Information&amp;quot;&quot;/&gt;&lt;property id=&quot;20307&quot; value=&quot;276&quot;/&gt;&lt;/object&gt;&lt;object type=&quot;3&quot; unique_id=&quot;14326&quot;&gt;&lt;property id=&quot;20148&quot; value=&quot;5&quot;/&gt;&lt;property id=&quot;20300&quot; value=&quot;Slide 5&quot;/&gt;&lt;property id=&quot;20307&quot; value=&quot;279&quot;/&gt;&lt;/object&gt;&lt;object type=&quot;3&quot; unique_id=&quot;14327&quot;&gt;&lt;property id=&quot;20148&quot; value=&quot;5&quot;/&gt;&lt;property id=&quot;20300&quot; value=&quot;Slide 6&quot;/&gt;&lt;property id=&quot;20307&quot; value=&quot;281&quot;/&gt;&lt;/object&gt;&lt;object type=&quot;3&quot; unique_id=&quot;14328&quot;&gt;&lt;property id=&quot;20148&quot; value=&quot;5&quot;/&gt;&lt;property id=&quot;20300&quot; value=&quot;Slide 2 - &amp;quot;Major Points&amp;quot;&quot;/&gt;&lt;property id=&quot;20307&quot; value=&quot;277&quot;/&gt;&lt;/object&gt;&lt;object type=&quot;3&quot; unique_id=&quot;14409&quot;&gt;&lt;property id=&quot;20148&quot; value=&quot;5&quot;/&gt;&lt;property id=&quot;20300&quot; value=&quot;Slide 7&quot;/&gt;&lt;property id=&quot;20307&quot; value=&quot;282&quot;/&gt;&lt;/object&gt;&lt;object type=&quot;3&quot; unique_id=&quot;14437&quot;&gt;&lt;property id=&quot;20148&quot; value=&quot;5&quot;/&gt;&lt;property id=&quot;20300&quot; value=&quot;Slide 9&quot;/&gt;&lt;property id=&quot;20307&quot; value=&quot;283&quot;/&gt;&lt;/object&gt;&lt;object type=&quot;3&quot; unique_id=&quot;14468&quot;&gt;&lt;property id=&quot;20148&quot; value=&quot;5&quot;/&gt;&lt;property id=&quot;20300&quot; value=&quot;Slide 8 - &amp;quot;Project shares all data via Conservation Biology Institute’s website: databasin.org&amp;quot;&quot;/&gt;&lt;property id=&quot;20307&quot; value=&quot;284&quot;/&gt;&lt;/object&gt;&lt;object type=&quot;3&quot; unique_id=&quot;14502&quot;&gt;&lt;property id=&quot;20148&quot; value=&quot;5&quot;/&gt;&lt;property id=&quot;20300&quot; value=&quot;Slide 10&quot;/&gt;&lt;property id=&quot;20307&quot; value=&quot;285&quot;/&gt;&lt;/object&gt;&lt;object type=&quot;3&quot; unique_id=&quot;14604&quot;&gt;&lt;property id=&quot;20148&quot; value=&quot;5&quot;/&gt;&lt;property id=&quot;20300&quot; value=&quot;Slide 4&quot;/&gt;&lt;property id=&quot;20307&quot; value=&quot;287&quot;/&gt;&lt;/object&gt;&lt;object type=&quot;3&quot; unique_id=&quot;14762&quot;&gt;&lt;property id=&quot;20148&quot; value=&quot;5&quot;/&gt;&lt;property id=&quot;20300&quot; value=&quot;Slide 11&quot;/&gt;&lt;property id=&quot;20307&quot; value=&quot;288&quot;/&gt;&lt;/object&gt;&lt;object type=&quot;3&quot; unique_id=&quot;14853&quot;&gt;&lt;property id=&quot;20148&quot; value=&quot;5&quot;/&gt;&lt;property id=&quot;20300&quot; value=&quot;Slide 3 - &amp;quot;Base map of modeled estimates of available soil water storage capacity (mm)&amp;quot;&quot;/&gt;&lt;property id=&quot;20307&quot; value=&quot;289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81706841,E:\NASA MEETING Waring May 2014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528</Words>
  <Application>Microsoft Office PowerPoint</Application>
  <PresentationFormat>On-screen Show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Mapping of stress on native tree species across western U.S.A. &amp; Canada: interpretation of climatically-induced changes using a physiologically-based approach </vt:lpstr>
      <vt:lpstr>Major Points</vt:lpstr>
      <vt:lpstr>Base map of modeled estimates of available soil water storage capacity (mm)</vt:lpstr>
      <vt:lpstr>PowerPoint Presentation</vt:lpstr>
      <vt:lpstr>PowerPoint Presentation</vt:lpstr>
      <vt:lpstr>PowerPoint Presentation</vt:lpstr>
      <vt:lpstr>PowerPoint Presentation</vt:lpstr>
      <vt:lpstr>Project shares all data via Conservation Biology Institute’s website: databasin.org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Predicted vulnerable (red) to recent climate change and improved areas (green) since  1950-1975</dc:title>
  <dc:creator>Waring, Richard</dc:creator>
  <cp:lastModifiedBy>Richard Waring</cp:lastModifiedBy>
  <cp:revision>105</cp:revision>
  <cp:lastPrinted>2014-04-25T19:23:48Z</cp:lastPrinted>
  <dcterms:created xsi:type="dcterms:W3CDTF">2011-09-02T20:09:58Z</dcterms:created>
  <dcterms:modified xsi:type="dcterms:W3CDTF">2014-05-10T23:37:44Z</dcterms:modified>
</cp:coreProperties>
</file>